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98" r:id="rId6"/>
    <p:sldId id="271" r:id="rId7"/>
    <p:sldId id="272" r:id="rId8"/>
    <p:sldId id="273" r:id="rId9"/>
    <p:sldId id="275" r:id="rId10"/>
    <p:sldId id="276" r:id="rId11"/>
    <p:sldId id="277" r:id="rId12"/>
    <p:sldId id="302" r:id="rId13"/>
    <p:sldId id="278" r:id="rId14"/>
    <p:sldId id="279" r:id="rId15"/>
    <p:sldId id="286" r:id="rId16"/>
    <p:sldId id="287" r:id="rId17"/>
    <p:sldId id="306" r:id="rId18"/>
    <p:sldId id="303" r:id="rId19"/>
    <p:sldId id="296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7.diaz@gmail.com" initials="a" lastIdx="1" clrIdx="0"/>
  <p:cmAuthor id="2" name="Rasmus Andersen" initials="RA" lastIdx="5" clrIdx="1">
    <p:extLst>
      <p:ext uri="{19B8F6BF-5375-455C-9EA6-DF929625EA0E}">
        <p15:presenceInfo xmlns:p15="http://schemas.microsoft.com/office/powerpoint/2012/main" userId="Rasmus Ander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21F"/>
    <a:srgbClr val="ED7D31"/>
    <a:srgbClr val="5D5D5D"/>
    <a:srgbClr val="744000"/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13" autoAdjust="0"/>
  </p:normalViewPr>
  <p:slideViewPr>
    <p:cSldViewPr snapToGrid="0">
      <p:cViewPr varScale="1">
        <p:scale>
          <a:sx n="75" d="100"/>
          <a:sy n="75" d="100"/>
        </p:scale>
        <p:origin x="3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594F9-D97D-FD43-9859-E0BBB7A9C588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049C7-58CC-694E-A744-E32E47B64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46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1B4CA-527C-6444-8EE1-4D2FFA8DC68E}" type="datetimeFigureOut">
              <a:rPr lang="es-ES_tradnl" smtClean="0"/>
              <a:t>27/03/2024</a:t>
            </a:fld>
            <a:endParaRPr lang="es-ES_tradnl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_tradn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D9D54-1263-F64D-8446-8752A6BA645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518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D9D54-1263-F64D-8446-8752A6BA645F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657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52E92-F927-4DC9-BF96-CDA5CE525582}" type="slidenum">
              <a:rPr lang="en-US" altLang="zh-CN" smtClean="0"/>
              <a:pPr/>
              <a:t>2</a:t>
            </a:fld>
            <a:endParaRPr lang="en-US" altLang="zh-CN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17407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278EC-7F72-4285-8F6D-9EFB4323AF72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8527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06B1-6D2F-4979-8A44-188F4055F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51439-7650-464D-9F1F-5CF99FCCB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9D3E3-8549-426F-86B0-0022C038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83B5-7E67-40A6-B3EC-8EF2C60FD14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400AD-6C54-49B3-B794-38B2433F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D08D8-47EF-451A-A7B1-D54FC343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6285-42FB-4A3A-8FEC-FC542DCA1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1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0BEC-AF0F-42AF-855B-F3D86743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06E1D-A129-424B-9539-583E74A54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149F8-E198-4785-9A36-92A15039C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83B5-7E67-40A6-B3EC-8EF2C60FD14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CC8C3-16A9-4F29-AF73-68587D93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2426F-053E-4E74-8FEA-11F95830F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6285-42FB-4A3A-8FEC-FC542DCA1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F2DF7E-C0D3-4C0C-A781-95D82E92C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549B37-C210-4C97-ABAA-E68D23CB9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75369-02B8-4D4F-896D-FB2A9DA6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83B5-7E67-40A6-B3EC-8EF2C60FD14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B346F-1A94-44DB-A6F7-340EF8BD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80097-7731-4340-8925-9F9342B0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6285-42FB-4A3A-8FEC-FC542DCA1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6DF58-B4C1-491F-9AD5-6E1672B5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6856-9DC2-4F13-9D9D-AA15633A5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17E48-4CC1-4F6F-832A-8B0041678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83B5-7E67-40A6-B3EC-8EF2C60FD14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CCFFD-1DBF-4DCD-A1DE-E52943A75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4EA42-E84A-4DF4-9285-8C72B718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6285-42FB-4A3A-8FEC-FC542DCA1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2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86AC-1394-423A-BE44-84D97D2D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272D0-B594-4C62-BC04-03DABE1F3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DA26A-5EBA-4939-9B85-EDA48E4C1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83B5-7E67-40A6-B3EC-8EF2C60FD14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6FDAA-9FD9-4671-903D-D53F0C06F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29442-0655-45DB-9ECE-C23809281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6285-42FB-4A3A-8FEC-FC542DCA1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6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0C51F-EFD6-4220-B73F-D0B6C31F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B35E7-6113-4950-9E5E-46CF376C1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DFA88-CD68-4237-A999-DB459106D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6E54C-3B87-44B1-BC0F-FF83E3D8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83B5-7E67-40A6-B3EC-8EF2C60FD14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D3435-CB38-4CAE-B7D5-2508DEFB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7308D-48CF-4291-AD3B-A6880221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6285-42FB-4A3A-8FEC-FC542DCA1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AE17-B8D3-40C4-9EEF-13012D2A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116F3-04FF-4656-A33B-D156C64DA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C041E-3161-49F5-A5C3-4BD72B9C9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384144-FFA3-48CF-80F2-9DD606EDC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7FE57-B5ED-40AB-9759-96E39EF19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E0B83-6418-41C6-BFB7-D8A05DF6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83B5-7E67-40A6-B3EC-8EF2C60FD14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41E69-2468-4597-BA47-48B1BA0D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A785AE-D860-457C-AF82-A10BEAF8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6285-42FB-4A3A-8FEC-FC542DCA1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7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72B89-A6CB-4E65-B3E0-ACA31CE73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5BF21-5372-4F0E-8A1C-86182B2B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83B5-7E67-40A6-B3EC-8EF2C60FD14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2197F-0B50-4609-9913-6B76EE6A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E7A40-C29A-43D0-9899-BEDEEC62A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6285-42FB-4A3A-8FEC-FC542DCA1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3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22336C-90D7-4405-917D-B2A68891E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83B5-7E67-40A6-B3EC-8EF2C60FD14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FAA21-7D2B-4F46-AD68-44E11D48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09862-2553-42B6-89DB-E208969AF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6285-42FB-4A3A-8FEC-FC542DCA1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5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69DAE-D0DE-4A80-BF67-1CB5B014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BB9B2-9CA6-4C81-8EC2-59D4C15D0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3283A-E937-41DB-9A98-97F9F149B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2812E-6371-45BD-93FE-A9696069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83B5-7E67-40A6-B3EC-8EF2C60FD14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C318B-9B1F-425E-94A1-B255BDF2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DAD21-4AFE-41BA-8779-07BD18AF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6285-42FB-4A3A-8FEC-FC542DCA1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8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FAC6-6121-4017-9523-B47C9BE3D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8240AC-8926-4EF6-AF00-FA5B72F53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8AE74-94C2-4DC5-AD83-351B7C34C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2040F-C91B-42E1-B3E9-C1779C6C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83B5-7E67-40A6-B3EC-8EF2C60FD14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5930D-2EFE-4F66-81A9-858A86B5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3008A-15B4-406F-A636-A5E92E9D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6285-42FB-4A3A-8FEC-FC542DCA1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1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99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2CDD5-CC4B-4E5E-9903-58047458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9E137-933F-4564-891C-71C9EA6D9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BDF4F-0B8D-4913-8C14-53BB415B7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683B5-7E67-40A6-B3EC-8EF2C60FD14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10BC2-0E98-42E5-91B9-FC9B3DF7D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34E50-AFFE-429D-9BC1-CD19E8C78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96285-42FB-4A3A-8FEC-FC542DCA1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0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ucoms.com/" TargetMode="External"/><Relationship Id="rId2" Type="http://schemas.openxmlformats.org/officeDocument/2006/relationships/hyperlink" Target="mailto:Lucy@accucom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rc.aiaa.or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aiaa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89820" y="693682"/>
            <a:ext cx="7812360" cy="2252931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kern="0" dirty="0">
                <a:latin typeface="微软雅黑" pitchFamily="34" charset="-122"/>
                <a:ea typeface="微软雅黑" pitchFamily="34" charset="-122"/>
              </a:rPr>
              <a:t>AIAA</a:t>
            </a:r>
            <a:r>
              <a:rPr lang="zh-CN" altLang="en-US" sz="3200" b="1" kern="0" dirty="0">
                <a:latin typeface="微软雅黑" pitchFamily="34" charset="-122"/>
                <a:ea typeface="微软雅黑" pitchFamily="34" charset="-122"/>
              </a:rPr>
              <a:t>（美国航空航天学会）电子书数据库</a:t>
            </a:r>
            <a:br>
              <a:rPr lang="en-US" altLang="zh-CN" sz="3200" b="1" kern="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3200" b="1" kern="0" dirty="0">
                <a:latin typeface="微软雅黑" pitchFamily="34" charset="-122"/>
                <a:ea typeface="微软雅黑" pitchFamily="34" charset="-122"/>
              </a:rPr>
              <a:t>使用指南</a:t>
            </a:r>
            <a:endParaRPr lang="zh-CN" altLang="en-US" sz="3200" dirty="0"/>
          </a:p>
        </p:txBody>
      </p:sp>
      <p:pic>
        <p:nvPicPr>
          <p:cNvPr id="13" name="图片 12" descr="图形用户界面, 应用程序&#10;&#10;描述已自动生成">
            <a:extLst>
              <a:ext uri="{FF2B5EF4-FFF2-40B4-BE49-F238E27FC236}">
                <a16:creationId xmlns:a16="http://schemas.microsoft.com/office/drawing/2014/main" id="{B4AA7069-4AB8-A427-4505-ADD5BF7E3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46613"/>
            <a:ext cx="12192000" cy="390318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Accucoms International B.V.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81158" y="3133866"/>
            <a:ext cx="8152336" cy="28513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线形标注 2(无边框) 7"/>
          <p:cNvSpPr/>
          <p:nvPr/>
        </p:nvSpPr>
        <p:spPr>
          <a:xfrm>
            <a:off x="2024034" y="4562318"/>
            <a:ext cx="2714644" cy="1500198"/>
          </a:xfrm>
          <a:prstGeom prst="callout2">
            <a:avLst>
              <a:gd name="adj1" fmla="val 46455"/>
              <a:gd name="adj2" fmla="val 102726"/>
              <a:gd name="adj3" fmla="val 45532"/>
              <a:gd name="adj4" fmla="val 118113"/>
              <a:gd name="adj5" fmla="val -62938"/>
              <a:gd name="adj6" fmla="val 13348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可根据单词、短语、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DOI/ISBN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号、关键词、作者等进行简单搜索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309918" y="3000372"/>
            <a:ext cx="3929090" cy="57150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882082" y="2857496"/>
            <a:ext cx="1214446" cy="78581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线形标注 2(无边框) 11"/>
          <p:cNvSpPr/>
          <p:nvPr/>
        </p:nvSpPr>
        <p:spPr>
          <a:xfrm>
            <a:off x="6960096" y="4857760"/>
            <a:ext cx="1779110" cy="928694"/>
          </a:xfrm>
          <a:prstGeom prst="callout2">
            <a:avLst>
              <a:gd name="adj1" fmla="val 47096"/>
              <a:gd name="adj2" fmla="val 101436"/>
              <a:gd name="adj3" fmla="val 44111"/>
              <a:gd name="adj4" fmla="val 126511"/>
              <a:gd name="adj5" fmla="val -129469"/>
              <a:gd name="adj6" fmla="val 140204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如需精确搜索</a:t>
            </a:r>
            <a:endParaRPr lang="en-US" altLang="zh-CN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点击此处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919536" y="1340769"/>
            <a:ext cx="295232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快速检索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A8E0648-F413-52F6-4D12-8CC6DA8999F8}"/>
              </a:ext>
            </a:extLst>
          </p:cNvPr>
          <p:cNvSpPr/>
          <p:nvPr/>
        </p:nvSpPr>
        <p:spPr>
          <a:xfrm>
            <a:off x="0" y="0"/>
            <a:ext cx="1226527" cy="6857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8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7E50225-4035-A41A-E279-7E474F1E3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2527" y="256712"/>
            <a:ext cx="747750" cy="7340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Accucoms International B.V.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11</a:t>
            </a:fld>
            <a:endParaRPr lang="en-US"/>
          </a:p>
        </p:txBody>
      </p:sp>
      <p:pic>
        <p:nvPicPr>
          <p:cNvPr id="3075" name="Picture 3" descr="C:\Documents and Settings\Lycia\桌面\Search Results (AIAA)_副本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95605" y="1643050"/>
            <a:ext cx="7374529" cy="464347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线形标注 2(无边框) 7"/>
          <p:cNvSpPr/>
          <p:nvPr/>
        </p:nvSpPr>
        <p:spPr>
          <a:xfrm>
            <a:off x="8810644" y="3357562"/>
            <a:ext cx="1643074" cy="2286016"/>
          </a:xfrm>
          <a:prstGeom prst="callout2">
            <a:avLst>
              <a:gd name="adj1" fmla="val 52949"/>
              <a:gd name="adj2" fmla="val 1118"/>
              <a:gd name="adj3" fmla="val 17193"/>
              <a:gd name="adj4" fmla="val -72447"/>
              <a:gd name="adj5" fmla="val 16937"/>
              <a:gd name="adj6" fmla="val -95547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endParaRPr lang="en-US" altLang="zh-CN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 algn="just">
              <a:lnSpc>
                <a:spcPct val="150000"/>
              </a:lnSpc>
              <a:defRPr/>
            </a:pPr>
            <a:endParaRPr lang="en-US" altLang="zh-CN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选择检索范围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出版物类型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出版物发行年份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按访问内容权限检索</a:t>
            </a:r>
          </a:p>
          <a:p>
            <a:pPr marL="0" lvl="1" algn="just">
              <a:lnSpc>
                <a:spcPct val="150000"/>
              </a:lnSpc>
              <a:defRPr/>
            </a:pPr>
            <a:endParaRPr lang="zh-CN" altLang="en-US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 algn="just">
              <a:lnSpc>
                <a:spcPct val="150000"/>
              </a:lnSpc>
              <a:defRPr/>
            </a:pPr>
            <a:endParaRPr lang="zh-CN" altLang="en-US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线形标注 2(无边框) 10"/>
          <p:cNvSpPr/>
          <p:nvPr/>
        </p:nvSpPr>
        <p:spPr>
          <a:xfrm>
            <a:off x="4167174" y="785794"/>
            <a:ext cx="1214446" cy="500066"/>
          </a:xfrm>
          <a:prstGeom prst="callout2">
            <a:avLst>
              <a:gd name="adj1" fmla="val 96325"/>
              <a:gd name="adj2" fmla="val 50634"/>
              <a:gd name="adj3" fmla="val 101866"/>
              <a:gd name="adj4" fmla="val 50136"/>
              <a:gd name="adj5" fmla="val 180920"/>
              <a:gd name="adj6" fmla="val 49981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检索历史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881290" y="2357430"/>
            <a:ext cx="4286280" cy="38576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381488" y="1785926"/>
            <a:ext cx="785818" cy="357214"/>
          </a:xfrm>
          <a:prstGeom prst="roundRect">
            <a:avLst>
              <a:gd name="adj" fmla="val 0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809720" y="1071547"/>
            <a:ext cx="295232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高级检索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5310182" y="1785926"/>
            <a:ext cx="785818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线形标注 2(无边框) 17"/>
          <p:cNvSpPr/>
          <p:nvPr/>
        </p:nvSpPr>
        <p:spPr>
          <a:xfrm>
            <a:off x="6738942" y="1142984"/>
            <a:ext cx="1428760" cy="500066"/>
          </a:xfrm>
          <a:prstGeom prst="callout2">
            <a:avLst>
              <a:gd name="adj1" fmla="val 96325"/>
              <a:gd name="adj2" fmla="val 50634"/>
              <a:gd name="adj3" fmla="val 171130"/>
              <a:gd name="adj4" fmla="val -12666"/>
              <a:gd name="adj5" fmla="val 169838"/>
              <a:gd name="adj6" fmla="val -4117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保存检索式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672812-4C4D-07B4-3326-37C130CADEB6}"/>
              </a:ext>
            </a:extLst>
          </p:cNvPr>
          <p:cNvSpPr/>
          <p:nvPr/>
        </p:nvSpPr>
        <p:spPr>
          <a:xfrm>
            <a:off x="0" y="0"/>
            <a:ext cx="1226527" cy="6857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8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52D702C2-78BC-3139-3BB4-BADD8D937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2527" y="256712"/>
            <a:ext cx="747750" cy="7340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Lycia\桌面\Show Publications (AIAA)_副本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10120" y="1142984"/>
            <a:ext cx="5926163" cy="514353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Accucoms International B.V.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12</a:t>
            </a:fld>
            <a:endParaRPr lang="en-US"/>
          </a:p>
        </p:txBody>
      </p:sp>
      <p:sp>
        <p:nvSpPr>
          <p:cNvPr id="7" name="线形标注 2(无边框) 6"/>
          <p:cNvSpPr/>
          <p:nvPr/>
        </p:nvSpPr>
        <p:spPr>
          <a:xfrm>
            <a:off x="1881158" y="2143116"/>
            <a:ext cx="1714512" cy="1214446"/>
          </a:xfrm>
          <a:prstGeom prst="callout2">
            <a:avLst>
              <a:gd name="adj1" fmla="val 55113"/>
              <a:gd name="adj2" fmla="val 98684"/>
              <a:gd name="adj3" fmla="val 54401"/>
              <a:gd name="adj4" fmla="val 122568"/>
              <a:gd name="adj5" fmla="val 127114"/>
              <a:gd name="adj6" fmla="val 202658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点击浏览全部电子书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5381620" y="3500438"/>
            <a:ext cx="857256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919536" y="1124745"/>
            <a:ext cx="2376264" cy="7774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60000"/>
              </a:lnSpc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电子书浏览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1158" y="3786191"/>
            <a:ext cx="1838578" cy="1172629"/>
          </a:xfrm>
          <a:prstGeom prst="wedgeRectCallout">
            <a:avLst>
              <a:gd name="adj1" fmla="val 81792"/>
              <a:gd name="adj2" fmla="val 19794"/>
            </a:avLst>
          </a:prstGeom>
          <a:solidFill>
            <a:srgbClr val="FFEAA7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过滤条件：</a:t>
            </a:r>
            <a:endParaRPr lang="en-US" altLang="zh-CN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所属系列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字母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时间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作者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主题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343FA01-F3C6-4FD2-333F-61D1FF33F488}"/>
              </a:ext>
            </a:extLst>
          </p:cNvPr>
          <p:cNvSpPr/>
          <p:nvPr/>
        </p:nvSpPr>
        <p:spPr>
          <a:xfrm>
            <a:off x="0" y="0"/>
            <a:ext cx="1226527" cy="6857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8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2A721C-A598-A4B7-A92E-CFBCB6EFF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2527" y="256712"/>
            <a:ext cx="747750" cy="7340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Lycia\桌面\Advanced Classical Thermodynamics (AIAA)_副本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24167" y="1142984"/>
            <a:ext cx="7214947" cy="523777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Accucoms International B.V.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13</a:t>
            </a:fld>
            <a:endParaRPr lang="en-US"/>
          </a:p>
        </p:txBody>
      </p:sp>
      <p:sp>
        <p:nvSpPr>
          <p:cNvPr id="11" name="线形标注 2(无边框) 10"/>
          <p:cNvSpPr/>
          <p:nvPr/>
        </p:nvSpPr>
        <p:spPr>
          <a:xfrm>
            <a:off x="1809720" y="3000372"/>
            <a:ext cx="1143008" cy="1143008"/>
          </a:xfrm>
          <a:prstGeom prst="callout2">
            <a:avLst>
              <a:gd name="adj1" fmla="val 97025"/>
              <a:gd name="adj2" fmla="val 150045"/>
              <a:gd name="adj3" fmla="val 45651"/>
              <a:gd name="adj4" fmla="val 99645"/>
              <a:gd name="adj5" fmla="val 51884"/>
              <a:gd name="adj6" fmla="val 256864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lnSpc>
                <a:spcPct val="13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整书下载、</a:t>
            </a:r>
            <a:endParaRPr lang="en-US" altLang="zh-CN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>
              <a:lnSpc>
                <a:spcPct val="13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图书简介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5095868" y="3429000"/>
            <a:ext cx="785818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167042" y="4214818"/>
            <a:ext cx="857256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矩形标注 15"/>
          <p:cNvSpPr/>
          <p:nvPr/>
        </p:nvSpPr>
        <p:spPr>
          <a:xfrm>
            <a:off x="7953388" y="2071678"/>
            <a:ext cx="1357322" cy="1285884"/>
          </a:xfrm>
          <a:prstGeom prst="wedgeRectCallout">
            <a:avLst>
              <a:gd name="adj1" fmla="val -114740"/>
              <a:gd name="adj2" fmla="val -6456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13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书名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作者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/ISBN</a:t>
            </a:r>
          </a:p>
          <a:p>
            <a:pPr marL="0" lvl="1">
              <a:lnSpc>
                <a:spcPct val="130000"/>
              </a:lnSpc>
              <a:defRPr/>
            </a:pP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/EISBN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等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0D50676-645D-89CA-CDAC-B923420653C1}"/>
              </a:ext>
            </a:extLst>
          </p:cNvPr>
          <p:cNvSpPr/>
          <p:nvPr/>
        </p:nvSpPr>
        <p:spPr>
          <a:xfrm>
            <a:off x="0" y="0"/>
            <a:ext cx="1226527" cy="6857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8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780EF06-6E36-0C2C-FA66-E34BF77F5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2527" y="256712"/>
            <a:ext cx="747750" cy="7340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Lycia\桌面\Advanced Classical Thermodynamics (AIAA)_副本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54091" y="1142984"/>
            <a:ext cx="6755099" cy="523777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Accucoms International B.V.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14</a:t>
            </a:fld>
            <a:endParaRPr lang="en-US"/>
          </a:p>
        </p:txBody>
      </p:sp>
      <p:sp>
        <p:nvSpPr>
          <p:cNvPr id="7" name="圆角矩形 6"/>
          <p:cNvSpPr/>
          <p:nvPr/>
        </p:nvSpPr>
        <p:spPr>
          <a:xfrm>
            <a:off x="3095604" y="3643314"/>
            <a:ext cx="5357850" cy="271464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309918" y="2285992"/>
            <a:ext cx="1214446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线形标注 2(无边框) 10"/>
          <p:cNvSpPr/>
          <p:nvPr/>
        </p:nvSpPr>
        <p:spPr>
          <a:xfrm>
            <a:off x="1738282" y="2714620"/>
            <a:ext cx="1098930" cy="571504"/>
          </a:xfrm>
          <a:prstGeom prst="callout2">
            <a:avLst>
              <a:gd name="adj1" fmla="val 57537"/>
              <a:gd name="adj2" fmla="val 103027"/>
              <a:gd name="adj3" fmla="val 57537"/>
              <a:gd name="adj4" fmla="val 140272"/>
              <a:gd name="adj5" fmla="val -14052"/>
              <a:gd name="adj6" fmla="val 166443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作者简介</a:t>
            </a:r>
          </a:p>
        </p:txBody>
      </p:sp>
      <p:sp>
        <p:nvSpPr>
          <p:cNvPr id="14" name="线形标注 2(无边框) 13"/>
          <p:cNvSpPr/>
          <p:nvPr/>
        </p:nvSpPr>
        <p:spPr>
          <a:xfrm>
            <a:off x="9167834" y="4357694"/>
            <a:ext cx="1285884" cy="1071570"/>
          </a:xfrm>
          <a:prstGeom prst="callout2">
            <a:avLst>
              <a:gd name="adj1" fmla="val 53381"/>
              <a:gd name="adj2" fmla="val -5396"/>
              <a:gd name="adj3" fmla="val 54766"/>
              <a:gd name="adj4" fmla="val -28666"/>
              <a:gd name="adj5" fmla="val 103881"/>
              <a:gd name="adj6" fmla="val -50998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章节列表，阅读及下载链接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B0AAE9A-679C-E4F0-60D7-8E4B92774A1C}"/>
              </a:ext>
            </a:extLst>
          </p:cNvPr>
          <p:cNvSpPr/>
          <p:nvPr/>
        </p:nvSpPr>
        <p:spPr>
          <a:xfrm>
            <a:off x="0" y="0"/>
            <a:ext cx="1226527" cy="6857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8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3BD69D0-2455-B031-B37F-875CFA035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2527" y="256712"/>
            <a:ext cx="747750" cy="7340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85749"/>
            <a:ext cx="4114800" cy="365125"/>
          </a:xfrm>
        </p:spPr>
        <p:txBody>
          <a:bodyPr/>
          <a:lstStyle/>
          <a:p>
            <a:r>
              <a:rPr lang="en-US" altLang="zh-CN" dirty="0"/>
              <a:t>Accucoms International B.V.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15</a:t>
            </a:fld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248F647-DFE0-41AC-F051-10B2DE1D5584}"/>
              </a:ext>
            </a:extLst>
          </p:cNvPr>
          <p:cNvSpPr/>
          <p:nvPr/>
        </p:nvSpPr>
        <p:spPr>
          <a:xfrm>
            <a:off x="0" y="0"/>
            <a:ext cx="1226527" cy="6857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8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图片 11" descr="图形用户界面, 网站&#10;&#10;描述已自动生成">
            <a:extLst>
              <a:ext uri="{FF2B5EF4-FFF2-40B4-BE49-F238E27FC236}">
                <a16:creationId xmlns:a16="http://schemas.microsoft.com/office/drawing/2014/main" id="{3021FA2D-39F9-BA80-6274-754DE45D6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27" y="1975944"/>
            <a:ext cx="4955285" cy="4380409"/>
          </a:xfrm>
          <a:prstGeom prst="rect">
            <a:avLst/>
          </a:prstGeom>
        </p:spPr>
      </p:pic>
      <p:sp>
        <p:nvSpPr>
          <p:cNvPr id="8" name="线形标注 2(无边框) 7"/>
          <p:cNvSpPr/>
          <p:nvPr/>
        </p:nvSpPr>
        <p:spPr>
          <a:xfrm>
            <a:off x="384665" y="4178284"/>
            <a:ext cx="1000132" cy="2428892"/>
          </a:xfrm>
          <a:prstGeom prst="callout2">
            <a:avLst>
              <a:gd name="adj1" fmla="val 51410"/>
              <a:gd name="adj2" fmla="val 105615"/>
              <a:gd name="adj3" fmla="val 35122"/>
              <a:gd name="adj4" fmla="val 155675"/>
              <a:gd name="adj5" fmla="val 35069"/>
              <a:gd name="adj6" fmla="val 154895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浏览：按主题期刊</a:t>
            </a:r>
            <a:endParaRPr lang="en-US" altLang="zh-CN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电子书会议录标 准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998060" y="4550980"/>
            <a:ext cx="839734" cy="145541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线形标注 2(无边框) 10"/>
          <p:cNvSpPr/>
          <p:nvPr/>
        </p:nvSpPr>
        <p:spPr>
          <a:xfrm>
            <a:off x="3846957" y="3720662"/>
            <a:ext cx="2143212" cy="681080"/>
          </a:xfrm>
          <a:prstGeom prst="callout2">
            <a:avLst>
              <a:gd name="adj1" fmla="val 50000"/>
              <a:gd name="adj2" fmla="val -1769"/>
              <a:gd name="adj3" fmla="val 106461"/>
              <a:gd name="adj4" fmla="val -16999"/>
              <a:gd name="adj5" fmla="val 108080"/>
              <a:gd name="adj6" fmla="val -3025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AIAA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出版图书总量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56BE6CB-56D1-0DE2-6C5D-8B4159716B32}"/>
              </a:ext>
            </a:extLst>
          </p:cNvPr>
          <p:cNvSpPr txBox="1"/>
          <p:nvPr/>
        </p:nvSpPr>
        <p:spPr>
          <a:xfrm>
            <a:off x="1226527" y="-1"/>
            <a:ext cx="107867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常见问题：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1.AIAA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目前出版图书总量为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531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种（包含纸质图书），纸质图书无法通过网络访问下载。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2.AIAA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图书共有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4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个系列，其中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The Aerospace Press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系列仅有纸质图书，无法通过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ARC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平台访问的的。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3. 2016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年后出版的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Education Series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系列电子书无法通过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ARC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平台访问。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4.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详细可访问电子书目录，请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参考图书馆电子书列表。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16" name="图片 15" descr="图形用户界面, 文本, 应用程序&#10;&#10;描述已自动生成">
            <a:extLst>
              <a:ext uri="{FF2B5EF4-FFF2-40B4-BE49-F238E27FC236}">
                <a16:creationId xmlns:a16="http://schemas.microsoft.com/office/drawing/2014/main" id="{CD854963-6411-207F-9234-701DC18A6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04" y="1975944"/>
            <a:ext cx="4955285" cy="1924050"/>
          </a:xfrm>
          <a:prstGeom prst="rect">
            <a:avLst/>
          </a:prstGeom>
        </p:spPr>
      </p:pic>
      <p:pic>
        <p:nvPicPr>
          <p:cNvPr id="18" name="图片 17" descr="图形用户界面, 文本, 应用程序, 电子邮件&#10;&#10;描述已自动生成">
            <a:extLst>
              <a:ext uri="{FF2B5EF4-FFF2-40B4-BE49-F238E27FC236}">
                <a16:creationId xmlns:a16="http://schemas.microsoft.com/office/drawing/2014/main" id="{65F656F6-0547-21F2-2B71-5B3052E7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04" y="3872131"/>
            <a:ext cx="5585920" cy="2181225"/>
          </a:xfrm>
          <a:prstGeom prst="rect">
            <a:avLst/>
          </a:prstGeom>
        </p:spPr>
      </p:pic>
      <p:sp>
        <p:nvSpPr>
          <p:cNvPr id="19" name="圆角矩形 9">
            <a:extLst>
              <a:ext uri="{FF2B5EF4-FFF2-40B4-BE49-F238E27FC236}">
                <a16:creationId xmlns:a16="http://schemas.microsoft.com/office/drawing/2014/main" id="{E12836B9-7305-99D1-986C-3ADB68B9C013}"/>
              </a:ext>
            </a:extLst>
          </p:cNvPr>
          <p:cNvSpPr/>
          <p:nvPr/>
        </p:nvSpPr>
        <p:spPr>
          <a:xfrm flipV="1">
            <a:off x="7914948" y="2974427"/>
            <a:ext cx="1975286" cy="229811"/>
          </a:xfrm>
          <a:prstGeom prst="roundRect">
            <a:avLst>
              <a:gd name="adj" fmla="val 50000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圆角矩形 9">
            <a:extLst>
              <a:ext uri="{FF2B5EF4-FFF2-40B4-BE49-F238E27FC236}">
                <a16:creationId xmlns:a16="http://schemas.microsoft.com/office/drawing/2014/main" id="{CF485940-B6AD-1BA8-3C1A-AA6611212E51}"/>
              </a:ext>
            </a:extLst>
          </p:cNvPr>
          <p:cNvSpPr/>
          <p:nvPr/>
        </p:nvSpPr>
        <p:spPr>
          <a:xfrm>
            <a:off x="9982200" y="4887309"/>
            <a:ext cx="2031124" cy="265389"/>
          </a:xfrm>
          <a:prstGeom prst="roundRect">
            <a:avLst>
              <a:gd name="adj" fmla="val 50000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线形标注 2(无边框) 10">
            <a:extLst>
              <a:ext uri="{FF2B5EF4-FFF2-40B4-BE49-F238E27FC236}">
                <a16:creationId xmlns:a16="http://schemas.microsoft.com/office/drawing/2014/main" id="{2787EF88-DCF8-1D83-8E83-454306B80DC6}"/>
              </a:ext>
            </a:extLst>
          </p:cNvPr>
          <p:cNvSpPr/>
          <p:nvPr/>
        </p:nvSpPr>
        <p:spPr>
          <a:xfrm>
            <a:off x="10356979" y="2699016"/>
            <a:ext cx="1835021" cy="471547"/>
          </a:xfrm>
          <a:prstGeom prst="callout2">
            <a:avLst>
              <a:gd name="adj1" fmla="val 50000"/>
              <a:gd name="adj2" fmla="val -1769"/>
              <a:gd name="adj3" fmla="val 106461"/>
              <a:gd name="adj4" fmla="val -16999"/>
              <a:gd name="adj5" fmla="val 108080"/>
              <a:gd name="adj6" fmla="val -3025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仅出版纸质图书</a:t>
            </a:r>
          </a:p>
        </p:txBody>
      </p:sp>
      <p:sp>
        <p:nvSpPr>
          <p:cNvPr id="22" name="线形标注 2(无边框) 13">
            <a:extLst>
              <a:ext uri="{FF2B5EF4-FFF2-40B4-BE49-F238E27FC236}">
                <a16:creationId xmlns:a16="http://schemas.microsoft.com/office/drawing/2014/main" id="{9CCB2B0C-F5C2-C2E2-6770-DB1AB5A4C982}"/>
              </a:ext>
            </a:extLst>
          </p:cNvPr>
          <p:cNvSpPr/>
          <p:nvPr/>
        </p:nvSpPr>
        <p:spPr>
          <a:xfrm>
            <a:off x="10906116" y="3752850"/>
            <a:ext cx="1285884" cy="1103584"/>
          </a:xfrm>
          <a:prstGeom prst="callout2">
            <a:avLst>
              <a:gd name="adj1" fmla="val 53381"/>
              <a:gd name="adj2" fmla="val -5396"/>
              <a:gd name="adj3" fmla="val 54766"/>
              <a:gd name="adj4" fmla="val -28666"/>
              <a:gd name="adj5" fmla="val 103881"/>
              <a:gd name="adj6" fmla="val -50998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电子书号可访问下载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1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2351584" y="2420888"/>
            <a:ext cx="77724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altLang="zh-CN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请合理使用资源，注意知识产权的保护。</a:t>
            </a:r>
          </a:p>
          <a:p>
            <a:pPr>
              <a:lnSpc>
                <a:spcPts val="1800"/>
              </a:lnSpc>
              <a:spcBef>
                <a:spcPct val="20000"/>
              </a:spcBef>
            </a:pPr>
            <a:endParaRPr lang="zh-CN" alt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ct val="20000"/>
              </a:spcBef>
            </a:pPr>
            <a:r>
              <a:rPr lang="en-US" altLang="zh-CN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请不要使用下载软件进行下载，请不要进行系统性批量下载。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2042864" y="1412776"/>
            <a:ext cx="8229600" cy="79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合理使用</a:t>
            </a:r>
          </a:p>
        </p:txBody>
      </p:sp>
      <p:pic>
        <p:nvPicPr>
          <p:cNvPr id="9218" name="Picture 2" descr="https://timgsa.baidu.com/timg?image&amp;quality=80&amp;size=b9999_10000&amp;sec=1498025394829&amp;di=6cefa2dfeff8aa7d9d79a3515735385f&amp;imgtype=0&amp;src=http%3A%2F%2Fpic.58pic.com%2F58pic%2F15%2F47%2F30%2F55e58PIC2mq_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776" y="4197416"/>
            <a:ext cx="4248472" cy="1895881"/>
          </a:xfrm>
          <a:prstGeom prst="rect">
            <a:avLst/>
          </a:prstGeom>
          <a:noFill/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2DC727D1-470F-10A5-EE34-BE7FA9629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2527" y="256712"/>
            <a:ext cx="747750" cy="734030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81BCC7B7-2F71-F581-87E8-444C8EF5BAD3}"/>
              </a:ext>
            </a:extLst>
          </p:cNvPr>
          <p:cNvSpPr/>
          <p:nvPr/>
        </p:nvSpPr>
        <p:spPr>
          <a:xfrm>
            <a:off x="0" y="0"/>
            <a:ext cx="1226527" cy="6857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8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66939" y="2348880"/>
            <a:ext cx="4714876" cy="3581400"/>
          </a:xfrm>
          <a:prstGeom prst="rect">
            <a:avLst/>
          </a:prstGeom>
          <a:solidFill>
            <a:srgbClr val="FFC000">
              <a:alpha val="4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FFCC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66939" y="1330458"/>
            <a:ext cx="5091458" cy="87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AIAA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系列数据库在国内由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Accucoms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公司代理，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请联系以下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Accucoms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人员。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33613" y="2500313"/>
            <a:ext cx="373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iGroup 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· </a:t>
            </a:r>
            <a:r>
              <a:rPr lang="zh-CN" altLang="en-US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中国</a:t>
            </a:r>
          </a:p>
          <a:p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Email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hlinkClick r:id="rId2"/>
              </a:rPr>
              <a:t>Lucy@accucoms.com</a:t>
            </a:r>
            <a:endParaRPr lang="en-US" altLang="zh-CN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     </a:t>
            </a:r>
            <a:r>
              <a:rPr lang="en-US" altLang="zh-CN" u="sng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ben@accucoms.com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238876" y="6273800"/>
            <a:ext cx="4214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更多内容，请访问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www.ACCUCOMS.com</a:t>
            </a:r>
            <a:endParaRPr lang="en-US" altLang="zh-CN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76E322-C15E-DAA7-3860-1D94C2CAEC34}"/>
              </a:ext>
            </a:extLst>
          </p:cNvPr>
          <p:cNvSpPr/>
          <p:nvPr/>
        </p:nvSpPr>
        <p:spPr>
          <a:xfrm>
            <a:off x="0" y="0"/>
            <a:ext cx="1226527" cy="6857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8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4FC00DC6-FEC4-E0A1-F1C0-F4E8331D0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2527" y="256712"/>
            <a:ext cx="747750" cy="734030"/>
          </a:xfrm>
          <a:prstGeom prst="rect">
            <a:avLst/>
          </a:prstGeom>
        </p:spPr>
      </p:pic>
      <p:pic>
        <p:nvPicPr>
          <p:cNvPr id="16" name="图片 15" descr="图形用户界面, 网站&#10;&#10;描述已自动生成">
            <a:extLst>
              <a:ext uri="{FF2B5EF4-FFF2-40B4-BE49-F238E27FC236}">
                <a16:creationId xmlns:a16="http://schemas.microsoft.com/office/drawing/2014/main" id="{7C316A91-019D-6F8C-9CFC-85C6CE0D3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397" y="2348880"/>
            <a:ext cx="3874130" cy="355185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81158" y="1184682"/>
            <a:ext cx="8643998" cy="109219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AIAA </a:t>
            </a:r>
            <a:r>
              <a:rPr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美国航空航天学会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</a:br>
            <a:r>
              <a:rPr lang="en-US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American Institute of Aeronautics and Astronautics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52596" y="2456798"/>
            <a:ext cx="4643470" cy="378051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65125" indent="-365125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1963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由 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美国火箭学会 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和 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美国宇航科学学会 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合并而成。 </a:t>
            </a:r>
          </a:p>
          <a:p>
            <a:pPr marL="365125" indent="-365125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致力于航空</a:t>
            </a:r>
            <a:r>
              <a:rPr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航天</a:t>
            </a:r>
            <a:r>
              <a:rPr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国防领域</a:t>
            </a:r>
            <a:r>
              <a:rPr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科技发展</a:t>
            </a:r>
            <a:r>
              <a:rPr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，是</a:t>
            </a:r>
            <a:r>
              <a:rPr lang="en-US" altLang="zh-CN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全球最大的非政府</a:t>
            </a:r>
            <a:r>
              <a:rPr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非赢利的专业学会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65125" indent="-365125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AIAA</a:t>
            </a: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在国际标准组织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ISO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中担任太空系统运营署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TC20-SC14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，同时是美国国家标准所认定机构。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algn="r" rtl="0"/>
              <a:t>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Accucoms International B.V.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942" y="3586583"/>
            <a:ext cx="3643338" cy="140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7946" y="2572170"/>
            <a:ext cx="3654335" cy="87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8942" y="5158218"/>
            <a:ext cx="3643338" cy="86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3FCC7DEA-9F1F-468B-B0F0-BB67AC6F7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5079" y="235691"/>
            <a:ext cx="747750" cy="734030"/>
          </a:xfrm>
          <a:prstGeom prst="rect">
            <a:avLst/>
          </a:prstGeom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8096107F-5EB7-A548-A517-D20E56B06422}"/>
              </a:ext>
            </a:extLst>
          </p:cNvPr>
          <p:cNvSpPr/>
          <p:nvPr/>
        </p:nvSpPr>
        <p:spPr>
          <a:xfrm>
            <a:off x="0" y="0"/>
            <a:ext cx="1226527" cy="6857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8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52596" y="2191691"/>
            <a:ext cx="4935492" cy="3857652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航空航天领域全球最大的专业电子书库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收录了上世纪六十年代以来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AIAA</a:t>
            </a:r>
            <a:r>
              <a:rPr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出版社所有书籍，含现已难购得的绝版图书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共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41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种，可回溯至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1960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2022</a:t>
            </a:r>
            <a:r>
              <a:rPr lang="zh-CN" alt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年增加</a:t>
            </a:r>
            <a:r>
              <a:rPr lang="en-US" altLang="zh-CN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种电子书 </a:t>
            </a:r>
            <a:r>
              <a:rPr lang="en-US" altLang="zh-CN" sz="1400" b="1" i="1" u="sng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NEW</a:t>
            </a:r>
            <a:r>
              <a:rPr lang="zh-CN" altLang="en-US" sz="1400" b="1" i="1" u="sng" dirty="0">
                <a:latin typeface="微软雅黑" pitchFamily="34" charset="-122"/>
                <a:ea typeface="微软雅黑" pitchFamily="34" charset="-122"/>
              </a:rPr>
              <a:t>（版权年份</a:t>
            </a:r>
            <a:r>
              <a:rPr lang="en-US" altLang="zh-CN" sz="1400" b="1" i="1" u="sng" dirty="0">
                <a:latin typeface="微软雅黑" pitchFamily="34" charset="-122"/>
                <a:ea typeface="微软雅黑" pitchFamily="34" charset="-122"/>
              </a:rPr>
              <a:t>2021-2022</a:t>
            </a:r>
            <a:r>
              <a:rPr lang="zh-CN" altLang="en-US" sz="1400" b="1" i="1" u="sng" dirty="0">
                <a:latin typeface="微软雅黑" pitchFamily="34" charset="-122"/>
                <a:ea typeface="微软雅黑" pitchFamily="34" charset="-122"/>
              </a:rPr>
              <a:t>）</a:t>
            </a:r>
            <a:endParaRPr lang="en-US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分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个系列，涉及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大领域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Accucoms International B.V.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3</a:t>
            </a:fld>
            <a:endParaRPr lang="en-US"/>
          </a:p>
        </p:txBody>
      </p:sp>
      <p:pic>
        <p:nvPicPr>
          <p:cNvPr id="6145" name="Picture 1" descr="E:\资料\AIAA\资料\电子书\素材\4.476433.cover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128" y="2276872"/>
            <a:ext cx="1260000" cy="1800000"/>
          </a:xfrm>
          <a:prstGeom prst="rect">
            <a:avLst/>
          </a:prstGeom>
          <a:noFill/>
        </p:spPr>
      </p:pic>
      <p:pic>
        <p:nvPicPr>
          <p:cNvPr id="9" name="图片 8" descr="E:\资料\AIAA\资料\电子书\素材\4.475252.cov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8288" y="2277072"/>
            <a:ext cx="126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E:\资料\AIAA\资料\电子书\素材\4.101717.cover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8408" y="4221288"/>
            <a:ext cx="1260000" cy="1800000"/>
          </a:xfrm>
          <a:prstGeom prst="rect">
            <a:avLst/>
          </a:prstGeom>
          <a:noFill/>
        </p:spPr>
      </p:pic>
      <p:pic>
        <p:nvPicPr>
          <p:cNvPr id="7" name="图片 6" descr="E:\资料\AIAA\资料\电子书\素材\4.754405.cove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24432" y="4221088"/>
            <a:ext cx="126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81158" y="1268760"/>
            <a:ext cx="8643998" cy="732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AIAA 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电子图书总览</a:t>
            </a:r>
            <a:endParaRPr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C89F23DE-FC1A-BCFB-A51C-3AC94F727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2527" y="256712"/>
            <a:ext cx="747750" cy="734030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5C111F79-4C75-C489-755B-CC5040F8F38B}"/>
              </a:ext>
            </a:extLst>
          </p:cNvPr>
          <p:cNvSpPr/>
          <p:nvPr/>
        </p:nvSpPr>
        <p:spPr>
          <a:xfrm>
            <a:off x="0" y="0"/>
            <a:ext cx="1226527" cy="6857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8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9536" y="2143398"/>
            <a:ext cx="7139136" cy="3661867"/>
          </a:xfrm>
        </p:spPr>
        <p:txBody>
          <a:bodyPr>
            <a:normAutofit fontScale="92500"/>
          </a:bodyPr>
          <a:lstStyle/>
          <a:p>
            <a:pPr marL="365125" indent="-365125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Progress in Aeronautics and Astronautics，前沿系列，229种</a:t>
            </a:r>
          </a:p>
          <a:p>
            <a:pPr indent="22225" algn="just"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---- </a:t>
            </a: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关注于航空航天科学、工程、技术领域某个特定研究主题的最新研究成果。</a:t>
            </a:r>
          </a:p>
          <a:p>
            <a:pPr marL="365125" indent="-365125" algn="just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Education Series，教育系列，41种</a:t>
            </a:r>
          </a:p>
          <a:p>
            <a:pPr indent="22225" algn="just"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---- </a:t>
            </a: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讨论基论和概念，可作为学科指南，用于本科和研究生水平的教学，以及专业人员了解新领域的基本阅读。</a:t>
            </a:r>
          </a:p>
          <a:p>
            <a:pPr marL="365125" indent="-365125" algn="just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Library of Flight，飞行文库系列，71种</a:t>
            </a:r>
          </a:p>
          <a:p>
            <a:pPr indent="22225" algn="just"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---- </a:t>
            </a:r>
            <a:r>
              <a:rPr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主题涵盖：航空航天发展史和经济学，飞行器和空间项目的设计、研发和管理</a:t>
            </a: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。包括工具书、案例研究及一般图书。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Accucoms International B.V.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4</a:t>
            </a:fld>
            <a:endParaRPr lang="en-US"/>
          </a:p>
        </p:txBody>
      </p:sp>
      <p:pic>
        <p:nvPicPr>
          <p:cNvPr id="4103" name="Picture 7" descr="E:\资料\AIAA\资料\电子书\素材\cover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2344" y="1556792"/>
            <a:ext cx="1000132" cy="1260000"/>
          </a:xfrm>
          <a:prstGeom prst="rect">
            <a:avLst/>
          </a:prstGeom>
          <a:noFill/>
        </p:spPr>
      </p:pic>
      <p:pic>
        <p:nvPicPr>
          <p:cNvPr id="4107" name="Picture 11" descr="E:\资料\AIAA\资料\电子书\素材\co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2344" y="3212976"/>
            <a:ext cx="1071570" cy="1368000"/>
          </a:xfrm>
          <a:prstGeom prst="rect">
            <a:avLst/>
          </a:prstGeom>
          <a:noFill/>
        </p:spPr>
      </p:pic>
      <p:pic>
        <p:nvPicPr>
          <p:cNvPr id="4108" name="Picture 12" descr="E:\资料\AIAA\资料\电子书\素材\cover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8" y="4869160"/>
            <a:ext cx="1237500" cy="1080000"/>
          </a:xfrm>
          <a:prstGeom prst="rect">
            <a:avLst/>
          </a:prstGeom>
          <a:noFill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08213" y="1340769"/>
            <a:ext cx="469106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电子图书 三个系列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F1DD364-DD1C-8587-143E-6D60AD361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2527" y="256712"/>
            <a:ext cx="747750" cy="7340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262DAD-90B5-9564-2B3D-DC5E19B5B672}"/>
              </a:ext>
            </a:extLst>
          </p:cNvPr>
          <p:cNvSpPr/>
          <p:nvPr/>
        </p:nvSpPr>
        <p:spPr>
          <a:xfrm>
            <a:off x="0" y="0"/>
            <a:ext cx="1226527" cy="6857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8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Accucoms International B.V.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5</a:t>
            </a:fld>
            <a:endParaRPr 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279576" y="2132856"/>
          <a:ext cx="7704856" cy="38880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254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0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Aircraft Design</a:t>
                      </a:r>
                    </a:p>
                    <a:p>
                      <a:pPr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飞行器设计</a:t>
                      </a:r>
                      <a:endParaRPr lang="zh-CN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Spacecraft Design</a:t>
                      </a:r>
                    </a:p>
                    <a:p>
                      <a:pPr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太空船设计</a:t>
                      </a:r>
                      <a:endParaRPr lang="zh-CN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Aerospace Sciences</a:t>
                      </a:r>
                    </a:p>
                    <a:p>
                      <a:pPr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航空航天科学</a:t>
                      </a:r>
                      <a:endParaRPr lang="zh-CN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Structures and Materials</a:t>
                      </a:r>
                    </a:p>
                    <a:p>
                      <a:pPr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结构与材料</a:t>
                      </a:r>
                      <a:endParaRPr lang="zh-CN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Propulsion and Power</a:t>
                      </a:r>
                    </a:p>
                    <a:p>
                      <a:pPr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推进与动力</a:t>
                      </a:r>
                      <a:endParaRPr lang="zh-CN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Management and History</a:t>
                      </a:r>
                    </a:p>
                    <a:p>
                      <a:pPr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管理与航空航天史</a:t>
                      </a:r>
                      <a:endParaRPr lang="zh-CN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Guidance, Navigation and Control</a:t>
                      </a:r>
                    </a:p>
                    <a:p>
                      <a:pPr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制导导航与控制</a:t>
                      </a:r>
                      <a:endParaRPr lang="zh-CN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08213" y="1340769"/>
            <a:ext cx="469106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电子图书 七大领域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78368DAE-61F3-B3D4-2EE5-6177E849D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2527" y="256712"/>
            <a:ext cx="747750" cy="7340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3FCEFF-B5C1-C039-B14C-23E3FD1EA91A}"/>
              </a:ext>
            </a:extLst>
          </p:cNvPr>
          <p:cNvSpPr/>
          <p:nvPr/>
        </p:nvSpPr>
        <p:spPr>
          <a:xfrm>
            <a:off x="0" y="0"/>
            <a:ext cx="1226527" cy="6857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8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166910" y="1803285"/>
            <a:ext cx="8358246" cy="1728191"/>
          </a:xfrm>
          <a:noFill/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AIAA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电子书</a:t>
            </a:r>
            <a:r>
              <a:rPr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数据库通过</a:t>
            </a:r>
            <a:r>
              <a:rPr lang="en-US" altLang="zh-CN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ARC</a:t>
            </a:r>
            <a:r>
              <a:rPr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平台提供访问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由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Atypon</a:t>
            </a:r>
            <a:r>
              <a:rPr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Literatum</a:t>
            </a:r>
            <a:r>
              <a:rPr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平台托管</a:t>
            </a: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pPr lvl="0"/>
            <a:r>
              <a:rPr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一站式访问：期刊、电子书、会议录、回溯数据等所有信息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/>
            <a:r>
              <a:rPr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个性化功能：文献标记、检索保存、引文下载、引用跟踪、邮件推送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/>
            <a:r>
              <a:rPr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行业信息：国际会议、行业研究进展、产业发展、职位信息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Accucoms International B.V.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6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81158" y="1020812"/>
            <a:ext cx="8643998" cy="732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ARC 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平台简介</a:t>
            </a:r>
            <a:endParaRPr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66910" y="3429000"/>
            <a:ext cx="8072494" cy="292895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7E4CC2FD-DB45-0E84-287A-9ACD86ED4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2527" y="256712"/>
            <a:ext cx="747750" cy="734030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BB5ABCEA-10FF-035E-37C2-B0C1F6954E96}"/>
              </a:ext>
            </a:extLst>
          </p:cNvPr>
          <p:cNvSpPr/>
          <p:nvPr/>
        </p:nvSpPr>
        <p:spPr>
          <a:xfrm>
            <a:off x="0" y="0"/>
            <a:ext cx="1226527" cy="6857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8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ycia\桌面\Advanced Classical Thermodynamics (AIAA)_副本_副本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81422" y="2786058"/>
            <a:ext cx="6442500" cy="35004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2009804" y="1214422"/>
            <a:ext cx="8229600" cy="1714512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buNone/>
            </a:pP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两种方式：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--- </a:t>
            </a:r>
            <a:r>
              <a:rPr lang="en-US" altLang="zh-CN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ARC</a:t>
            </a:r>
            <a:r>
              <a:rPr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平台网址：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http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://arc.aiaa.org/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--- </a:t>
            </a: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由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AIAA</a:t>
            </a: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主页进入，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AIAA</a:t>
            </a: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主页网址：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hlinkClick r:id="rId4"/>
              </a:rPr>
              <a:t>https://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hlinkClick r:id="rId4"/>
              </a:rPr>
              <a:t>www.aiaa.org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hlinkClick r:id="rId4"/>
              </a:rPr>
              <a:t>/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Accucoms International B.V.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7</a:t>
            </a:fld>
            <a:endParaRPr lang="en-US"/>
          </a:p>
        </p:txBody>
      </p:sp>
      <p:sp>
        <p:nvSpPr>
          <p:cNvPr id="10" name="圆角矩形 9"/>
          <p:cNvSpPr/>
          <p:nvPr/>
        </p:nvSpPr>
        <p:spPr>
          <a:xfrm>
            <a:off x="4167174" y="4071942"/>
            <a:ext cx="1285884" cy="714380"/>
          </a:xfrm>
          <a:prstGeom prst="roundRect">
            <a:avLst>
              <a:gd name="adj" fmla="val 19646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线形标注 2(无边框) 10"/>
          <p:cNvSpPr/>
          <p:nvPr/>
        </p:nvSpPr>
        <p:spPr>
          <a:xfrm>
            <a:off x="1809720" y="3429000"/>
            <a:ext cx="1571636" cy="1285884"/>
          </a:xfrm>
          <a:prstGeom prst="callout2">
            <a:avLst>
              <a:gd name="adj1" fmla="val 18750"/>
              <a:gd name="adj2" fmla="val 102401"/>
              <a:gd name="adj3" fmla="val 18750"/>
              <a:gd name="adj4" fmla="val 118624"/>
              <a:gd name="adj5" fmla="val 70200"/>
              <a:gd name="adj6" fmla="val 14991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AIAA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主页的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ARC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平台链接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19537" y="1340769"/>
            <a:ext cx="18715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进入方式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FDC3F2C-291F-AD1E-DD2D-26BA9335CF3E}"/>
              </a:ext>
            </a:extLst>
          </p:cNvPr>
          <p:cNvSpPr/>
          <p:nvPr/>
        </p:nvSpPr>
        <p:spPr>
          <a:xfrm>
            <a:off x="0" y="0"/>
            <a:ext cx="1226527" cy="6857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8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84DB301-3E40-3D94-3D60-638F792278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2527" y="256712"/>
            <a:ext cx="747750" cy="7340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Accucoms International B.V.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8</a:t>
            </a:fld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966235" y="653228"/>
            <a:ext cx="295232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ARC 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平台主页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5A43CC5-9FD5-92E9-3149-33EBEC79CC62}"/>
              </a:ext>
            </a:extLst>
          </p:cNvPr>
          <p:cNvSpPr/>
          <p:nvPr/>
        </p:nvSpPr>
        <p:spPr>
          <a:xfrm>
            <a:off x="0" y="0"/>
            <a:ext cx="1226527" cy="6857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8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图片 8" descr="图形用户界面, 网站&#10;&#10;描述已自动生成">
            <a:extLst>
              <a:ext uri="{FF2B5EF4-FFF2-40B4-BE49-F238E27FC236}">
                <a16:creationId xmlns:a16="http://schemas.microsoft.com/office/drawing/2014/main" id="{6C928B6A-9D67-6C10-0371-33CF53FB5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19" y="1973031"/>
            <a:ext cx="9381881" cy="4254752"/>
          </a:xfrm>
          <a:prstGeom prst="rect">
            <a:avLst/>
          </a:prstGeom>
        </p:spPr>
      </p:pic>
      <p:sp>
        <p:nvSpPr>
          <p:cNvPr id="8" name="线形标注 2(无边框) 7"/>
          <p:cNvSpPr/>
          <p:nvPr/>
        </p:nvSpPr>
        <p:spPr>
          <a:xfrm>
            <a:off x="2725367" y="3824154"/>
            <a:ext cx="2786082" cy="892007"/>
          </a:xfrm>
          <a:prstGeom prst="callout2">
            <a:avLst>
              <a:gd name="adj1" fmla="val -2944"/>
              <a:gd name="adj2" fmla="val 47433"/>
              <a:gd name="adj3" fmla="val -19533"/>
              <a:gd name="adj4" fmla="val 47260"/>
              <a:gd name="adj5" fmla="val -82860"/>
              <a:gd name="adj6" fmla="val 4697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ARC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平台主页，导航条，选择所需资源类型</a:t>
            </a:r>
          </a:p>
        </p:txBody>
      </p:sp>
      <p:sp>
        <p:nvSpPr>
          <p:cNvPr id="11" name="线形标注 2(无边框) 10"/>
          <p:cNvSpPr/>
          <p:nvPr/>
        </p:nvSpPr>
        <p:spPr>
          <a:xfrm>
            <a:off x="6367450" y="1233664"/>
            <a:ext cx="1785950" cy="1071570"/>
          </a:xfrm>
          <a:prstGeom prst="callout2">
            <a:avLst>
              <a:gd name="adj1" fmla="val 33030"/>
              <a:gd name="adj2" fmla="val -1769"/>
              <a:gd name="adj3" fmla="val 33030"/>
              <a:gd name="adj4" fmla="val -14671"/>
              <a:gd name="adj5" fmla="val 106379"/>
              <a:gd name="adj6" fmla="val -47439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检索区，始终位于页面正上方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412298" y="2369519"/>
            <a:ext cx="8501122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412298" y="2736720"/>
            <a:ext cx="6198302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FE015092-D41E-6C40-3E74-0222F8FAC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2527" y="256712"/>
            <a:ext cx="747750" cy="7340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Accucoms International B.V.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9</a:t>
            </a:fld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08456" y="1928802"/>
            <a:ext cx="6888006" cy="435771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圆角矩形 9"/>
          <p:cNvSpPr/>
          <p:nvPr/>
        </p:nvSpPr>
        <p:spPr>
          <a:xfrm>
            <a:off x="2595538" y="1928802"/>
            <a:ext cx="2428892" cy="285752"/>
          </a:xfrm>
          <a:prstGeom prst="roundRect">
            <a:avLst>
              <a:gd name="adj" fmla="val 50000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线形标注 2(无边框) 10"/>
          <p:cNvSpPr/>
          <p:nvPr/>
        </p:nvSpPr>
        <p:spPr>
          <a:xfrm>
            <a:off x="5738810" y="1428736"/>
            <a:ext cx="1785950" cy="571504"/>
          </a:xfrm>
          <a:prstGeom prst="callout2">
            <a:avLst>
              <a:gd name="adj1" fmla="val 50000"/>
              <a:gd name="adj2" fmla="val -1769"/>
              <a:gd name="adj3" fmla="val 106461"/>
              <a:gd name="adj4" fmla="val -16999"/>
              <a:gd name="adj5" fmla="val 108080"/>
              <a:gd name="adj6" fmla="val -38131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最新文章、图书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940911" y="528768"/>
            <a:ext cx="295232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ARC 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平台主页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F201DA8-1C0D-BDEF-40AC-BABAAD36B303}"/>
              </a:ext>
            </a:extLst>
          </p:cNvPr>
          <p:cNvSpPr/>
          <p:nvPr/>
        </p:nvSpPr>
        <p:spPr>
          <a:xfrm>
            <a:off x="0" y="0"/>
            <a:ext cx="1226527" cy="6857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8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1CAC33F-1105-F366-546F-2F7A2FEDC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2527" y="256712"/>
            <a:ext cx="747750" cy="7340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shop 2 - Touchpoints" id="{CE52381D-92CE-4D6E-891C-BFF2C753E12F}" vid="{3F7B7E25-8587-4964-9384-04A6704BC4C4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E1CF746CF9C54E8E4FDBC87CB30960" ma:contentTypeVersion="15" ma:contentTypeDescription="Create a new document." ma:contentTypeScope="" ma:versionID="6e306d5924dda5bac24119ade45ef780">
  <xsd:schema xmlns:xsd="http://www.w3.org/2001/XMLSchema" xmlns:xs="http://www.w3.org/2001/XMLSchema" xmlns:p="http://schemas.microsoft.com/office/2006/metadata/properties" xmlns:ns3="d4fc317b-8d87-425b-bd42-6111e40d6198" xmlns:ns4="f7eba2eb-04ad-47b7-9384-28f5ed26c780" targetNamespace="http://schemas.microsoft.com/office/2006/metadata/properties" ma:root="true" ma:fieldsID="5d35297fac5dfd31edbaaeb9bf379f88" ns3:_="" ns4:_="">
    <xsd:import namespace="d4fc317b-8d87-425b-bd42-6111e40d6198"/>
    <xsd:import namespace="f7eba2eb-04ad-47b7-9384-28f5ed26c78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c317b-8d87-425b-bd42-6111e40d61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eba2eb-04ad-47b7-9384-28f5ed26c7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A69237-8668-4346-BA53-8FEB8849D000}">
  <ds:schemaRefs>
    <ds:schemaRef ds:uri="d4fc317b-8d87-425b-bd42-6111e40d6198"/>
    <ds:schemaRef ds:uri="f7eba2eb-04ad-47b7-9384-28f5ed26c7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856C835-FE9D-4592-94A3-8BCE4AF676E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f7eba2eb-04ad-47b7-9384-28f5ed26c780"/>
    <ds:schemaRef ds:uri="d4fc317b-8d87-425b-bd42-6111e40d619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E836CF-287A-4E89-AB12-CDFDEE9A68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303</TotalTime>
  <Words>694</Words>
  <Application>Microsoft Office PowerPoint</Application>
  <PresentationFormat>宽屏</PresentationFormat>
  <Paragraphs>118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宋体</vt:lpstr>
      <vt:lpstr>微软雅黑</vt:lpstr>
      <vt:lpstr>Arial</vt:lpstr>
      <vt:lpstr>Calibri</vt:lpstr>
      <vt:lpstr>Calibri Light</vt:lpstr>
      <vt:lpstr>Wingdings</vt:lpstr>
      <vt:lpstr>Office 主题​​</vt:lpstr>
      <vt:lpstr>AIAA（美国航空航天学会）电子书数据库 使用指南</vt:lpstr>
      <vt:lpstr>AIAA 美国航空航天学会 American Institute of Aeronautics and Astronautics</vt:lpstr>
      <vt:lpstr>AIAA 电子图书总览</vt:lpstr>
      <vt:lpstr>PowerPoint 演示文稿</vt:lpstr>
      <vt:lpstr>PowerPoint 演示文稿</vt:lpstr>
      <vt:lpstr>ARC 平台简介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AIAA（美国航空航天学会）电子书数据库 使用指南</dc:title>
  <dc:creator>Ben Liang</dc:creator>
  <cp:lastModifiedBy>sysulibrary</cp:lastModifiedBy>
  <cp:revision>11</cp:revision>
  <cp:lastPrinted>2019-09-19T15:18:58Z</cp:lastPrinted>
  <dcterms:created xsi:type="dcterms:W3CDTF">2023-11-06T02:37:52Z</dcterms:created>
  <dcterms:modified xsi:type="dcterms:W3CDTF">2024-03-27T03:15:13Z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0x010100A2E1CF746CF9C54E8E4FDBC87CB30960</vt:lpwstr>
  </property>
</Properties>
</file>