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7" r:id="rId5"/>
    <p:sldId id="298" r:id="rId6"/>
    <p:sldId id="263" r:id="rId7"/>
    <p:sldId id="264" r:id="rId8"/>
    <p:sldId id="265" r:id="rId9"/>
    <p:sldId id="266" r:id="rId10"/>
    <p:sldId id="312" r:id="rId11"/>
    <p:sldId id="267" r:id="rId12"/>
    <p:sldId id="268" r:id="rId13"/>
    <p:sldId id="269" r:id="rId14"/>
    <p:sldId id="275" r:id="rId15"/>
    <p:sldId id="276" r:id="rId16"/>
    <p:sldId id="277" r:id="rId17"/>
    <p:sldId id="302" r:id="rId18"/>
    <p:sldId id="278" r:id="rId19"/>
    <p:sldId id="305" r:id="rId20"/>
    <p:sldId id="280" r:id="rId21"/>
    <p:sldId id="281" r:id="rId22"/>
    <p:sldId id="282" r:id="rId23"/>
    <p:sldId id="283" r:id="rId24"/>
    <p:sldId id="279" r:id="rId25"/>
    <p:sldId id="296"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7.diaz@gmail.com" initials="a" lastIdx="1" clrIdx="0"/>
  <p:cmAuthor id="2" name="Rasmus Andersen" initials="RA" lastIdx="5" clrIdx="1">
    <p:extLst>
      <p:ext uri="{19B8F6BF-5375-455C-9EA6-DF929625EA0E}">
        <p15:presenceInfo xmlns:p15="http://schemas.microsoft.com/office/powerpoint/2012/main" userId="Rasmus Ander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21F"/>
    <a:srgbClr val="ED7D31"/>
    <a:srgbClr val="5D5D5D"/>
    <a:srgbClr val="744000"/>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3" autoAdjust="0"/>
  </p:normalViewPr>
  <p:slideViewPr>
    <p:cSldViewPr snapToGrid="0">
      <p:cViewPr varScale="1">
        <p:scale>
          <a:sx n="75" d="100"/>
          <a:sy n="75" d="100"/>
        </p:scale>
        <p:origin x="300"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cat>
            <c:strRef>
              <c:f>Sheet1!$A$2:$A$16</c:f>
              <c:strCache>
                <c:ptCount val="15"/>
                <c:pt idx="0">
                  <c:v>AIAA</c:v>
                </c:pt>
                <c:pt idx="1">
                  <c:v>Elsevier</c:v>
                </c:pt>
                <c:pt idx="2">
                  <c:v>Springer</c:v>
                </c:pt>
                <c:pt idx="3">
                  <c:v>SAGE</c:v>
                </c:pt>
                <c:pt idx="4">
                  <c:v>IEEE</c:v>
                </c:pt>
                <c:pt idx="5">
                  <c:v>Wiley</c:v>
                </c:pt>
                <c:pt idx="6">
                  <c:v>AHS</c:v>
                </c:pt>
                <c:pt idx="7">
                  <c:v>ASCE</c:v>
                </c:pt>
                <c:pt idx="8">
                  <c:v>Degruyter</c:v>
                </c:pt>
                <c:pt idx="9">
                  <c:v>Emerald</c:v>
                </c:pt>
                <c:pt idx="10">
                  <c:v>ESA</c:v>
                </c:pt>
                <c:pt idx="11">
                  <c:v>Hindawi</c:v>
                </c:pt>
                <c:pt idx="12">
                  <c:v>JSASS </c:v>
                </c:pt>
                <c:pt idx="13">
                  <c:v>KSASS</c:v>
                </c:pt>
                <c:pt idx="14">
                  <c:v>SPIE</c:v>
                </c:pt>
              </c:strCache>
            </c:strRef>
          </c:cat>
          <c:val>
            <c:numRef>
              <c:f>Sheet1!$B$2:$B$16</c:f>
              <c:numCache>
                <c:formatCode>General</c:formatCode>
                <c:ptCount val="15"/>
                <c:pt idx="0">
                  <c:v>7</c:v>
                </c:pt>
                <c:pt idx="1">
                  <c:v>4</c:v>
                </c:pt>
                <c:pt idx="2">
                  <c:v>4</c:v>
                </c:pt>
                <c:pt idx="3">
                  <c:v>3</c:v>
                </c:pt>
                <c:pt idx="4">
                  <c:v>2</c:v>
                </c:pt>
                <c:pt idx="5">
                  <c:v>2</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0-C732-4B1F-BC4A-4FC2AED5C65A}"/>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0594F9-D97D-FD43-9859-E0BBB7A9C588}" type="datetimeFigureOut">
              <a:rPr lang="en-US" smtClean="0"/>
              <a:t>3/27/2024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6049C7-58CC-694E-A744-E32E47B64B5F}" type="slidenum">
              <a:rPr lang="en-US" smtClean="0"/>
              <a:t>‹#›</a:t>
            </a:fld>
            <a:endParaRPr lang="en-US"/>
          </a:p>
        </p:txBody>
      </p:sp>
    </p:spTree>
    <p:extLst>
      <p:ext uri="{BB962C8B-B14F-4D97-AF65-F5344CB8AC3E}">
        <p14:creationId xmlns:p14="http://schemas.microsoft.com/office/powerpoint/2010/main" val="4258646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1B4CA-527C-6444-8EE1-4D2FFA8DC68E}" type="datetimeFigureOut">
              <a:rPr lang="es-ES_tradnl" smtClean="0"/>
              <a:t>27/03/2024</a:t>
            </a:fld>
            <a:endParaRPr lang="es-ES_tradnl"/>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_tradnl"/>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D9D54-1263-F64D-8446-8752A6BA645F}" type="slidenum">
              <a:rPr lang="es-ES_tradnl" smtClean="0"/>
              <a:t>‹#›</a:t>
            </a:fld>
            <a:endParaRPr lang="es-ES_tradnl"/>
          </a:p>
        </p:txBody>
      </p:sp>
    </p:spTree>
    <p:extLst>
      <p:ext uri="{BB962C8B-B14F-4D97-AF65-F5344CB8AC3E}">
        <p14:creationId xmlns:p14="http://schemas.microsoft.com/office/powerpoint/2010/main" val="202518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D6D9D54-1263-F64D-8446-8752A6BA645F}" type="slidenum">
              <a:rPr lang="es-ES_tradnl" smtClean="0"/>
              <a:t>1</a:t>
            </a:fld>
            <a:endParaRPr lang="es-ES_tradnl"/>
          </a:p>
        </p:txBody>
      </p:sp>
    </p:spTree>
    <p:extLst>
      <p:ext uri="{BB962C8B-B14F-4D97-AF65-F5344CB8AC3E}">
        <p14:creationId xmlns:p14="http://schemas.microsoft.com/office/powerpoint/2010/main" val="337657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22</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8527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2</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zh-CN" altLang="zh-CN" dirty="0"/>
          </a:p>
        </p:txBody>
      </p:sp>
    </p:spTree>
    <p:extLst>
      <p:ext uri="{BB962C8B-B14F-4D97-AF65-F5344CB8AC3E}">
        <p14:creationId xmlns:p14="http://schemas.microsoft.com/office/powerpoint/2010/main" val="117407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3</a:t>
            </a:fld>
            <a:endParaRPr lang="en-US" altLang="zh-CN" dirty="0"/>
          </a:p>
        </p:txBody>
      </p:sp>
    </p:spTree>
    <p:extLst>
      <p:ext uri="{BB962C8B-B14F-4D97-AF65-F5344CB8AC3E}">
        <p14:creationId xmlns:p14="http://schemas.microsoft.com/office/powerpoint/2010/main" val="125449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4</a:t>
            </a:fld>
            <a:endParaRPr lang="en-US" altLang="zh-CN" dirty="0"/>
          </a:p>
        </p:txBody>
      </p:sp>
    </p:spTree>
    <p:extLst>
      <p:ext uri="{BB962C8B-B14F-4D97-AF65-F5344CB8AC3E}">
        <p14:creationId xmlns:p14="http://schemas.microsoft.com/office/powerpoint/2010/main" val="378327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5</a:t>
            </a:fld>
            <a:endParaRPr lang="en-US" altLang="zh-CN" dirty="0"/>
          </a:p>
        </p:txBody>
      </p:sp>
    </p:spTree>
    <p:extLst>
      <p:ext uri="{BB962C8B-B14F-4D97-AF65-F5344CB8AC3E}">
        <p14:creationId xmlns:p14="http://schemas.microsoft.com/office/powerpoint/2010/main" val="403137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6</a:t>
            </a:fld>
            <a:endParaRPr lang="en-US" altLang="zh-CN" dirty="0"/>
          </a:p>
        </p:txBody>
      </p:sp>
    </p:spTree>
    <p:extLst>
      <p:ext uri="{BB962C8B-B14F-4D97-AF65-F5344CB8AC3E}">
        <p14:creationId xmlns:p14="http://schemas.microsoft.com/office/powerpoint/2010/main" val="169595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影响因子排名</a:t>
            </a:r>
            <a:endParaRPr lang="en-US" altLang="zh-CN" dirty="0"/>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8</a:t>
            </a:fld>
            <a:endParaRPr lang="en-US" altLang="zh-CN" dirty="0"/>
          </a:p>
        </p:txBody>
      </p:sp>
    </p:spTree>
    <p:extLst>
      <p:ext uri="{BB962C8B-B14F-4D97-AF65-F5344CB8AC3E}">
        <p14:creationId xmlns:p14="http://schemas.microsoft.com/office/powerpoint/2010/main" val="377142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9</a:t>
            </a:fld>
            <a:endParaRPr lang="en-US" altLang="zh-CN" dirty="0"/>
          </a:p>
        </p:txBody>
      </p:sp>
    </p:spTree>
    <p:extLst>
      <p:ext uri="{BB962C8B-B14F-4D97-AF65-F5344CB8AC3E}">
        <p14:creationId xmlns:p14="http://schemas.microsoft.com/office/powerpoint/2010/main" val="427676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10</a:t>
            </a:fld>
            <a:endParaRPr lang="en-US" altLang="zh-CN"/>
          </a:p>
        </p:txBody>
      </p:sp>
    </p:spTree>
    <p:extLst>
      <p:ext uri="{BB962C8B-B14F-4D97-AF65-F5344CB8AC3E}">
        <p14:creationId xmlns:p14="http://schemas.microsoft.com/office/powerpoint/2010/main" val="108623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06B1-6D2F-4979-8A44-188F4055FE3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a:extLst>
              <a:ext uri="{FF2B5EF4-FFF2-40B4-BE49-F238E27FC236}">
                <a16:creationId xmlns:a16="http://schemas.microsoft.com/office/drawing/2014/main" id="{92551439-7650-464D-9F1F-5CF99FCCB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a:extLst>
              <a:ext uri="{FF2B5EF4-FFF2-40B4-BE49-F238E27FC236}">
                <a16:creationId xmlns:a16="http://schemas.microsoft.com/office/drawing/2014/main" id="{8B79D3E3-8549-426F-86B0-0022C0385DFC}"/>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5" name="Footer Placeholder 4">
            <a:extLst>
              <a:ext uri="{FF2B5EF4-FFF2-40B4-BE49-F238E27FC236}">
                <a16:creationId xmlns:a16="http://schemas.microsoft.com/office/drawing/2014/main" id="{208400AD-6C54-49B3-B794-38B2433F8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D08D8-47EF-451A-A7B1-D54FC3433F68}"/>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191921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0BEC-AF0F-42AF-855B-F3D8674338C9}"/>
              </a:ext>
            </a:extLst>
          </p:cNvPr>
          <p:cNvSpPr>
            <a:spLocks noGrp="1"/>
          </p:cNvSpPr>
          <p:nvPr>
            <p:ph type="title"/>
          </p:nvPr>
        </p:nvSpPr>
        <p:spPr/>
        <p:txBody>
          <a:bodyPr/>
          <a:lstStyle/>
          <a:p>
            <a:r>
              <a:rPr lang="zh-CN" altLang="en-US"/>
              <a:t>单击此处编辑母版标题样式</a:t>
            </a:r>
            <a:endParaRPr lang="en-US"/>
          </a:p>
        </p:txBody>
      </p:sp>
      <p:sp>
        <p:nvSpPr>
          <p:cNvPr id="3" name="Vertical Text Placeholder 2">
            <a:extLst>
              <a:ext uri="{FF2B5EF4-FFF2-40B4-BE49-F238E27FC236}">
                <a16:creationId xmlns:a16="http://schemas.microsoft.com/office/drawing/2014/main" id="{CC406E1D-A129-424B-9539-583E74A545B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89B149F8-E198-4785-9A36-92A15039C711}"/>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5" name="Footer Placeholder 4">
            <a:extLst>
              <a:ext uri="{FF2B5EF4-FFF2-40B4-BE49-F238E27FC236}">
                <a16:creationId xmlns:a16="http://schemas.microsoft.com/office/drawing/2014/main" id="{D61CC8C3-16A9-4F29-AF73-68587D934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2426F-053E-4E74-8FEA-11F95830F7D7}"/>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187014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2DF7E-C0D3-4C0C-A781-95D82E92C076}"/>
              </a:ext>
            </a:extLst>
          </p:cNvPr>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a:p>
        </p:txBody>
      </p:sp>
      <p:sp>
        <p:nvSpPr>
          <p:cNvPr id="3" name="Vertical Text Placeholder 2">
            <a:extLst>
              <a:ext uri="{FF2B5EF4-FFF2-40B4-BE49-F238E27FC236}">
                <a16:creationId xmlns:a16="http://schemas.microsoft.com/office/drawing/2014/main" id="{0F549B37-C210-4C97-ABAA-E68D23CB97B1}"/>
              </a:ext>
            </a:extLst>
          </p:cNvPr>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8DE75369-02B8-4D4F-896D-FB2A9DA60A03}"/>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5" name="Footer Placeholder 4">
            <a:extLst>
              <a:ext uri="{FF2B5EF4-FFF2-40B4-BE49-F238E27FC236}">
                <a16:creationId xmlns:a16="http://schemas.microsoft.com/office/drawing/2014/main" id="{D60B346F-1A94-44DB-A6F7-340EF8BDB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80097-7731-4340-8925-9F9342B04F5C}"/>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147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DF58-B4C1-491F-9AD5-6E1672B5F95C}"/>
              </a:ext>
            </a:extLst>
          </p:cNvPr>
          <p:cNvSpPr>
            <a:spLocks noGrp="1"/>
          </p:cNvSpPr>
          <p:nvPr>
            <p:ph type="title"/>
          </p:nvPr>
        </p:nvSpPr>
        <p:spPr/>
        <p:txBody>
          <a:bodyPr/>
          <a:lstStyle/>
          <a:p>
            <a:r>
              <a:rPr lang="zh-CN" altLang="en-US"/>
              <a:t>单击此处编辑母版标题样式</a:t>
            </a:r>
            <a:endParaRPr lang="en-US"/>
          </a:p>
        </p:txBody>
      </p:sp>
      <p:sp>
        <p:nvSpPr>
          <p:cNvPr id="3" name="Content Placeholder 2">
            <a:extLst>
              <a:ext uri="{FF2B5EF4-FFF2-40B4-BE49-F238E27FC236}">
                <a16:creationId xmlns:a16="http://schemas.microsoft.com/office/drawing/2014/main" id="{42056856-9DC2-4F13-9D9D-AA15633A5DC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BBC17E48-4CC1-4F6F-832A-8B0041678840}"/>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5" name="Footer Placeholder 4">
            <a:extLst>
              <a:ext uri="{FF2B5EF4-FFF2-40B4-BE49-F238E27FC236}">
                <a16:creationId xmlns:a16="http://schemas.microsoft.com/office/drawing/2014/main" id="{A41CCFFD-1DBF-4DCD-A1DE-E52943A75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4EA42-E84A-4DF4-9285-8C72B718F02B}"/>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86322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86AC-1394-423A-BE44-84D97D2D8C85}"/>
              </a:ext>
            </a:extLst>
          </p:cNvPr>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en-US"/>
          </a:p>
        </p:txBody>
      </p:sp>
      <p:sp>
        <p:nvSpPr>
          <p:cNvPr id="3" name="Text Placeholder 2">
            <a:extLst>
              <a:ext uri="{FF2B5EF4-FFF2-40B4-BE49-F238E27FC236}">
                <a16:creationId xmlns:a16="http://schemas.microsoft.com/office/drawing/2014/main" id="{47A272D0-B594-4C62-BC04-03DABE1F32FE}"/>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6B3DA26A-5EBA-4939-9B85-EDA48E4C11BD}"/>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5" name="Footer Placeholder 4">
            <a:extLst>
              <a:ext uri="{FF2B5EF4-FFF2-40B4-BE49-F238E27FC236}">
                <a16:creationId xmlns:a16="http://schemas.microsoft.com/office/drawing/2014/main" id="{8826FDAA-9FD9-4671-903D-D53F0C06F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29442-0655-45DB-9ECE-C23809281037}"/>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315726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51F-EFD6-4220-B73F-D0B6C31F8A18}"/>
              </a:ext>
            </a:extLst>
          </p:cNvPr>
          <p:cNvSpPr>
            <a:spLocks noGrp="1"/>
          </p:cNvSpPr>
          <p:nvPr>
            <p:ph type="title"/>
          </p:nvPr>
        </p:nvSpPr>
        <p:spPr/>
        <p:txBody>
          <a:bodyPr/>
          <a:lstStyle/>
          <a:p>
            <a:r>
              <a:rPr lang="zh-CN" altLang="en-US"/>
              <a:t>单击此处编辑母版标题样式</a:t>
            </a:r>
            <a:endParaRPr lang="en-US"/>
          </a:p>
        </p:txBody>
      </p:sp>
      <p:sp>
        <p:nvSpPr>
          <p:cNvPr id="3" name="Content Placeholder 2">
            <a:extLst>
              <a:ext uri="{FF2B5EF4-FFF2-40B4-BE49-F238E27FC236}">
                <a16:creationId xmlns:a16="http://schemas.microsoft.com/office/drawing/2014/main" id="{CC8B35E7-6113-4950-9E5E-46CF376C18F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a:extLst>
              <a:ext uri="{FF2B5EF4-FFF2-40B4-BE49-F238E27FC236}">
                <a16:creationId xmlns:a16="http://schemas.microsoft.com/office/drawing/2014/main" id="{F36DFA88-CD68-4237-A999-DB459106DFD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a:extLst>
              <a:ext uri="{FF2B5EF4-FFF2-40B4-BE49-F238E27FC236}">
                <a16:creationId xmlns:a16="http://schemas.microsoft.com/office/drawing/2014/main" id="{F416E54C-3B87-44B1-BC0F-FF83E3D844C6}"/>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6" name="Footer Placeholder 5">
            <a:extLst>
              <a:ext uri="{FF2B5EF4-FFF2-40B4-BE49-F238E27FC236}">
                <a16:creationId xmlns:a16="http://schemas.microsoft.com/office/drawing/2014/main" id="{52DD3435-CB38-4CAE-B7D5-2508DEFB0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7308D-48CF-4291-AD3B-A6880221C696}"/>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2950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AE17-B8D3-40C4-9EEF-13012D2A7FBA}"/>
              </a:ext>
            </a:extLst>
          </p:cNvPr>
          <p:cNvSpPr>
            <a:spLocks noGrp="1"/>
          </p:cNvSpPr>
          <p:nvPr>
            <p:ph type="title"/>
          </p:nvPr>
        </p:nvSpPr>
        <p:spPr>
          <a:xfrm>
            <a:off x="839788" y="365129"/>
            <a:ext cx="10515600" cy="1325563"/>
          </a:xfrm>
        </p:spPr>
        <p:txBody>
          <a:bodyPr/>
          <a:lstStyle/>
          <a:p>
            <a:r>
              <a:rPr lang="zh-CN" altLang="en-US"/>
              <a:t>单击此处编辑母版标题样式</a:t>
            </a:r>
            <a:endParaRPr lang="en-US"/>
          </a:p>
        </p:txBody>
      </p:sp>
      <p:sp>
        <p:nvSpPr>
          <p:cNvPr id="3" name="Text Placeholder 2">
            <a:extLst>
              <a:ext uri="{FF2B5EF4-FFF2-40B4-BE49-F238E27FC236}">
                <a16:creationId xmlns:a16="http://schemas.microsoft.com/office/drawing/2014/main" id="{B4B116F3-04FF-4656-A33B-D156C64DAEB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a:extLst>
              <a:ext uri="{FF2B5EF4-FFF2-40B4-BE49-F238E27FC236}">
                <a16:creationId xmlns:a16="http://schemas.microsoft.com/office/drawing/2014/main" id="{077C041E-3161-49F5-A5C3-4BD72B9C9EB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a:extLst>
              <a:ext uri="{FF2B5EF4-FFF2-40B4-BE49-F238E27FC236}">
                <a16:creationId xmlns:a16="http://schemas.microsoft.com/office/drawing/2014/main" id="{A8384144-FFA3-48CF-80F2-9DD606EDC1BE}"/>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a:extLst>
              <a:ext uri="{FF2B5EF4-FFF2-40B4-BE49-F238E27FC236}">
                <a16:creationId xmlns:a16="http://schemas.microsoft.com/office/drawing/2014/main" id="{7077FE57-B5ED-40AB-9759-96E39EF19255}"/>
              </a:ext>
            </a:extLst>
          </p:cNvPr>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a:extLst>
              <a:ext uri="{FF2B5EF4-FFF2-40B4-BE49-F238E27FC236}">
                <a16:creationId xmlns:a16="http://schemas.microsoft.com/office/drawing/2014/main" id="{9C4E0B83-6418-41C6-BFB7-D8A05DF64C20}"/>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8" name="Footer Placeholder 7">
            <a:extLst>
              <a:ext uri="{FF2B5EF4-FFF2-40B4-BE49-F238E27FC236}">
                <a16:creationId xmlns:a16="http://schemas.microsoft.com/office/drawing/2014/main" id="{5CD41E69-2468-4597-BA47-48B1BA0DF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785AE-D860-457C-AF82-A10BEAF8D75C}"/>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159067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2B89-A6CB-4E65-B3E0-ACA31CE73E1E}"/>
              </a:ext>
            </a:extLst>
          </p:cNvPr>
          <p:cNvSpPr>
            <a:spLocks noGrp="1"/>
          </p:cNvSpPr>
          <p:nvPr>
            <p:ph type="title"/>
          </p:nvPr>
        </p:nvSpPr>
        <p:spPr/>
        <p:txBody>
          <a:bodyPr/>
          <a:lstStyle/>
          <a:p>
            <a:r>
              <a:rPr lang="zh-CN" altLang="en-US"/>
              <a:t>单击此处编辑母版标题样式</a:t>
            </a:r>
            <a:endParaRPr lang="en-US"/>
          </a:p>
        </p:txBody>
      </p:sp>
      <p:sp>
        <p:nvSpPr>
          <p:cNvPr id="3" name="Date Placeholder 2">
            <a:extLst>
              <a:ext uri="{FF2B5EF4-FFF2-40B4-BE49-F238E27FC236}">
                <a16:creationId xmlns:a16="http://schemas.microsoft.com/office/drawing/2014/main" id="{2395BF21-5372-4F0E-8A1C-86182B2B4EEF}"/>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4" name="Footer Placeholder 3">
            <a:extLst>
              <a:ext uri="{FF2B5EF4-FFF2-40B4-BE49-F238E27FC236}">
                <a16:creationId xmlns:a16="http://schemas.microsoft.com/office/drawing/2014/main" id="{5C52197F-0B50-4609-9913-6B76EE6A70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BE7A40-C29A-43D0-9899-BEDEEC62A46C}"/>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293183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22336C-90D7-4405-917D-B2A68891E8BE}"/>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3" name="Footer Placeholder 2">
            <a:extLst>
              <a:ext uri="{FF2B5EF4-FFF2-40B4-BE49-F238E27FC236}">
                <a16:creationId xmlns:a16="http://schemas.microsoft.com/office/drawing/2014/main" id="{D77FAA21-7D2B-4F46-AD68-44E11D4819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D09862-2553-42B6-89DB-E208969AF13A}"/>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232775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9DAE-D0DE-4A80-BF67-1CB5B014639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a:extLst>
              <a:ext uri="{FF2B5EF4-FFF2-40B4-BE49-F238E27FC236}">
                <a16:creationId xmlns:a16="http://schemas.microsoft.com/office/drawing/2014/main" id="{CD2BB9B2-9CA6-4C81-8EC2-59D4C15D03FA}"/>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a:extLst>
              <a:ext uri="{FF2B5EF4-FFF2-40B4-BE49-F238E27FC236}">
                <a16:creationId xmlns:a16="http://schemas.microsoft.com/office/drawing/2014/main" id="{6943283A-E937-41DB-9A98-97F9F149B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a:extLst>
              <a:ext uri="{FF2B5EF4-FFF2-40B4-BE49-F238E27FC236}">
                <a16:creationId xmlns:a16="http://schemas.microsoft.com/office/drawing/2014/main" id="{F862812E-6371-45BD-93FE-A969606922FB}"/>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6" name="Footer Placeholder 5">
            <a:extLst>
              <a:ext uri="{FF2B5EF4-FFF2-40B4-BE49-F238E27FC236}">
                <a16:creationId xmlns:a16="http://schemas.microsoft.com/office/drawing/2014/main" id="{919C318B-9B1F-425E-94A1-B255BDF24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DAD21-4AFE-41BA-8779-07BD18AFD397}"/>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5189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FAC6-6121-4017-9523-B47C9BE3DD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a:extLst>
              <a:ext uri="{FF2B5EF4-FFF2-40B4-BE49-F238E27FC236}">
                <a16:creationId xmlns:a16="http://schemas.microsoft.com/office/drawing/2014/main" id="{908240AC-8926-4EF6-AF00-FA5B72F53832}"/>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a:extLst>
              <a:ext uri="{FF2B5EF4-FFF2-40B4-BE49-F238E27FC236}">
                <a16:creationId xmlns:a16="http://schemas.microsoft.com/office/drawing/2014/main" id="{FF18AE74-94C2-4DC5-AD83-351B7C34C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a:extLst>
              <a:ext uri="{FF2B5EF4-FFF2-40B4-BE49-F238E27FC236}">
                <a16:creationId xmlns:a16="http://schemas.microsoft.com/office/drawing/2014/main" id="{C982040F-C91B-42E1-B3E9-C1779C6C16C4}"/>
              </a:ext>
            </a:extLst>
          </p:cNvPr>
          <p:cNvSpPr>
            <a:spLocks noGrp="1"/>
          </p:cNvSpPr>
          <p:nvPr>
            <p:ph type="dt" sz="half" idx="10"/>
          </p:nvPr>
        </p:nvSpPr>
        <p:spPr/>
        <p:txBody>
          <a:bodyPr/>
          <a:lstStyle/>
          <a:p>
            <a:fld id="{A87683B5-7E67-40A6-B3EC-8EF2C60FD143}" type="datetimeFigureOut">
              <a:rPr lang="en-US" smtClean="0"/>
              <a:t>3/27/2024</a:t>
            </a:fld>
            <a:endParaRPr lang="en-US"/>
          </a:p>
        </p:txBody>
      </p:sp>
      <p:sp>
        <p:nvSpPr>
          <p:cNvPr id="6" name="Footer Placeholder 5">
            <a:extLst>
              <a:ext uri="{FF2B5EF4-FFF2-40B4-BE49-F238E27FC236}">
                <a16:creationId xmlns:a16="http://schemas.microsoft.com/office/drawing/2014/main" id="{E075930D-2EFE-4F66-81A9-858A86B56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3008A-15B4-406F-A636-A5E92E9D2137}"/>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78481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9999"/>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2CDD5-CC4B-4E5E-9903-58047458E26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a:extLst>
              <a:ext uri="{FF2B5EF4-FFF2-40B4-BE49-F238E27FC236}">
                <a16:creationId xmlns:a16="http://schemas.microsoft.com/office/drawing/2014/main" id="{DDE9E137-933F-4564-891C-71C9EA6D9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D5FBDF4F-0B8D-4913-8C14-53BB415B793B}"/>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683B5-7E67-40A6-B3EC-8EF2C60FD143}" type="datetimeFigureOut">
              <a:rPr lang="en-US" smtClean="0"/>
              <a:t>3/27/2024</a:t>
            </a:fld>
            <a:endParaRPr lang="en-US"/>
          </a:p>
        </p:txBody>
      </p:sp>
      <p:sp>
        <p:nvSpPr>
          <p:cNvPr id="5" name="Footer Placeholder 4">
            <a:extLst>
              <a:ext uri="{FF2B5EF4-FFF2-40B4-BE49-F238E27FC236}">
                <a16:creationId xmlns:a16="http://schemas.microsoft.com/office/drawing/2014/main" id="{22810BC2-0E98-42E5-91B9-FC9B3DF7D656}"/>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F34E50-AFFE-429D-9BC1-CD19E8C78EF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96285-42FB-4A3A-8FEC-FC542DCA19EF}" type="slidenum">
              <a:rPr lang="en-US" smtClean="0"/>
              <a:t>‹#›</a:t>
            </a:fld>
            <a:endParaRPr lang="en-US"/>
          </a:p>
        </p:txBody>
      </p:sp>
    </p:spTree>
    <p:extLst>
      <p:ext uri="{BB962C8B-B14F-4D97-AF65-F5344CB8AC3E}">
        <p14:creationId xmlns:p14="http://schemas.microsoft.com/office/powerpoint/2010/main" val="92920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rc.aiaa.or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aiaa.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http://www.accucoms.com/" TargetMode="External"/><Relationship Id="rId2" Type="http://schemas.openxmlformats.org/officeDocument/2006/relationships/hyperlink" Target="mailto:Lucy@accucoms.com"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nchor="ctr">
            <a:normAutofit/>
          </a:bodyPr>
          <a:lstStyle/>
          <a:p>
            <a:pPr algn="ctr"/>
            <a:r>
              <a:rPr lang="en-US" altLang="zh-CN" sz="3600" b="1" dirty="0">
                <a:solidFill>
                  <a:schemeClr val="tx1">
                    <a:lumMod val="65000"/>
                    <a:lumOff val="35000"/>
                  </a:schemeClr>
                </a:solidFill>
                <a:latin typeface="微软雅黑" pitchFamily="34" charset="-122"/>
                <a:ea typeface="微软雅黑" pitchFamily="34" charset="-122"/>
                <a:cs typeface="Times New Roman" pitchFamily="18" charset="0"/>
              </a:rPr>
              <a:t>AIAA</a:t>
            </a: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（美国航空航天学会）期刊数据库</a:t>
            </a:r>
            <a:br>
              <a:rPr lang="en-US" altLang="zh-CN" sz="3600" b="1" dirty="0">
                <a:solidFill>
                  <a:schemeClr val="tx1">
                    <a:lumMod val="65000"/>
                    <a:lumOff val="35000"/>
                  </a:schemeClr>
                </a:solidFill>
                <a:latin typeface="微软雅黑" pitchFamily="34" charset="-122"/>
                <a:ea typeface="微软雅黑" pitchFamily="34" charset="-122"/>
                <a:cs typeface="Times New Roman" pitchFamily="18" charset="0"/>
              </a:rPr>
            </a:b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使用指南</a:t>
            </a:r>
          </a:p>
        </p:txBody>
      </p:sp>
      <p:pic>
        <p:nvPicPr>
          <p:cNvPr id="16" name="内容占位符 15" descr="手机屏幕的截图&#10;&#10;中度可信度描述已自动生成">
            <a:extLst>
              <a:ext uri="{FF2B5EF4-FFF2-40B4-BE49-F238E27FC236}">
                <a16:creationId xmlns:a16="http://schemas.microsoft.com/office/drawing/2014/main" id="{BA1C2C5C-44A1-1EE6-0CBD-DE6D22103D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081048"/>
            <a:ext cx="12192000" cy="4776952"/>
          </a:xfrm>
          <a:noFill/>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2339996" y="3356992"/>
          <a:ext cx="6636324" cy="2808312"/>
        </p:xfrm>
        <a:graphic>
          <a:graphicData uri="http://schemas.openxmlformats.org/drawingml/2006/table">
            <a:tbl>
              <a:tblPr>
                <a:tableStyleId>{7DF18680-E054-41AD-8BC1-D1AEF772440D}</a:tableStyleId>
              </a:tblPr>
              <a:tblGrid>
                <a:gridCol w="426006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411330">
                <a:tc>
                  <a:txBody>
                    <a:bodyPr/>
                    <a:lstStyle/>
                    <a:p>
                      <a:pPr algn="ctr" rtl="0" fontAlgn="ctr"/>
                      <a:r>
                        <a:rPr lang="zh-CN" altLang="en-US" sz="1600" u="none" strike="noStrike" dirty="0">
                          <a:solidFill>
                            <a:schemeClr val="tx1"/>
                          </a:solidFill>
                          <a:latin typeface="微软雅黑" pitchFamily="34" charset="-122"/>
                          <a:ea typeface="微软雅黑" pitchFamily="34" charset="-122"/>
                        </a:rPr>
                        <a:t>期刊名称 </a:t>
                      </a:r>
                      <a:endParaRPr lang="zh-CN" altLang="en-US" sz="1600" b="1"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zh-CN" altLang="en-US" sz="1600" u="none" strike="noStrike" dirty="0">
                          <a:solidFill>
                            <a:schemeClr val="tx1"/>
                          </a:solidFill>
                          <a:latin typeface="微软雅黑" pitchFamily="34" charset="-122"/>
                          <a:ea typeface="微软雅黑" pitchFamily="34" charset="-122"/>
                        </a:rPr>
                        <a:t>收录年限 </a:t>
                      </a:r>
                      <a:endParaRPr lang="zh-CN" altLang="en-US" sz="1600" b="1" i="0" u="none" strike="noStrike" dirty="0">
                        <a:solidFill>
                          <a:schemeClr val="tx1"/>
                        </a:solidFill>
                        <a:latin typeface="微软雅黑" pitchFamily="34" charset="-122"/>
                        <a:ea typeface="微软雅黑" pitchFamily="34" charset="-122"/>
                      </a:endParaRPr>
                    </a:p>
                  </a:txBody>
                  <a:tcPr marL="9525" marR="9525" marT="9525" marB="0" anchor="ctr"/>
                </a:tc>
                <a:extLst>
                  <a:ext uri="{0D108BD9-81ED-4DB2-BD59-A6C34878D82A}">
                    <a16:rowId xmlns:a16="http://schemas.microsoft.com/office/drawing/2014/main" val="10000"/>
                  </a:ext>
                </a:extLst>
              </a:tr>
              <a:tr h="334193">
                <a:tc>
                  <a:txBody>
                    <a:bodyPr/>
                    <a:lstStyle/>
                    <a:p>
                      <a:pPr algn="just" rtl="0" fontAlgn="ctr"/>
                      <a:r>
                        <a:rPr lang="en-US" sz="1400" u="none" strike="noStrike" dirty="0">
                          <a:solidFill>
                            <a:schemeClr val="tx1"/>
                          </a:solidFill>
                          <a:latin typeface="微软雅黑" pitchFamily="34" charset="-122"/>
                          <a:ea typeface="微软雅黑" pitchFamily="34" charset="-122"/>
                        </a:rPr>
                        <a:t>ARS Journal </a:t>
                      </a:r>
                      <a:endParaRPr lang="en-US" sz="14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a:solidFill>
                            <a:schemeClr val="tx1"/>
                          </a:solidFill>
                          <a:latin typeface="微软雅黑" pitchFamily="34" charset="-122"/>
                          <a:ea typeface="微软雅黑" pitchFamily="34" charset="-122"/>
                        </a:rPr>
                        <a:t>1959-1962 </a:t>
                      </a:r>
                      <a:endParaRPr lang="en-US" altLang="zh-CN" sz="1400" b="0" i="0" u="none" strike="noStrike">
                        <a:solidFill>
                          <a:schemeClr val="tx1"/>
                        </a:solidFill>
                        <a:latin typeface="微软雅黑" pitchFamily="34" charset="-122"/>
                        <a:ea typeface="微软雅黑" pitchFamily="34" charset="-122"/>
                      </a:endParaRPr>
                    </a:p>
                  </a:txBody>
                  <a:tcPr marL="9525" marR="9525" marT="9525" marB="0" anchor="ctr"/>
                </a:tc>
                <a:extLst>
                  <a:ext uri="{0D108BD9-81ED-4DB2-BD59-A6C34878D82A}">
                    <a16:rowId xmlns:a16="http://schemas.microsoft.com/office/drawing/2014/main" val="10001"/>
                  </a:ext>
                </a:extLst>
              </a:tr>
              <a:tr h="334193">
                <a:tc>
                  <a:txBody>
                    <a:bodyPr/>
                    <a:lstStyle/>
                    <a:p>
                      <a:pPr algn="just" rtl="0" fontAlgn="ctr"/>
                      <a:r>
                        <a:rPr lang="en-US" sz="1400" u="none" strike="noStrike" dirty="0">
                          <a:solidFill>
                            <a:schemeClr val="tx1"/>
                          </a:solidFill>
                          <a:latin typeface="微软雅黑" pitchFamily="34" charset="-122"/>
                          <a:ea typeface="微软雅黑" pitchFamily="34" charset="-122"/>
                        </a:rPr>
                        <a:t>Journal of the Aeronautical Sciences </a:t>
                      </a:r>
                      <a:endParaRPr lang="en-US" sz="14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1934-1957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extLst>
                  <a:ext uri="{0D108BD9-81ED-4DB2-BD59-A6C34878D82A}">
                    <a16:rowId xmlns:a16="http://schemas.microsoft.com/office/drawing/2014/main" val="10002"/>
                  </a:ext>
                </a:extLst>
              </a:tr>
              <a:tr h="334193">
                <a:tc>
                  <a:txBody>
                    <a:bodyPr/>
                    <a:lstStyle/>
                    <a:p>
                      <a:pPr algn="just" rtl="0" fontAlgn="ctr"/>
                      <a:r>
                        <a:rPr lang="en-US" sz="1400" u="none" strike="noStrike" dirty="0">
                          <a:solidFill>
                            <a:schemeClr val="tx1"/>
                          </a:solidFill>
                          <a:latin typeface="微软雅黑" pitchFamily="34" charset="-122"/>
                          <a:ea typeface="微软雅黑" pitchFamily="34" charset="-122"/>
                        </a:rPr>
                        <a:t>Journal of the Aerospace Sciences </a:t>
                      </a:r>
                      <a:endParaRPr lang="en-US" sz="14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1958-1962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extLst>
                  <a:ext uri="{0D108BD9-81ED-4DB2-BD59-A6C34878D82A}">
                    <a16:rowId xmlns:a16="http://schemas.microsoft.com/office/drawing/2014/main" val="10003"/>
                  </a:ext>
                </a:extLst>
              </a:tr>
              <a:tr h="391824">
                <a:tc>
                  <a:txBody>
                    <a:bodyPr/>
                    <a:lstStyle/>
                    <a:p>
                      <a:pPr algn="just" rtl="0" fontAlgn="ctr"/>
                      <a:r>
                        <a:rPr lang="en-US" sz="1400" u="none" strike="noStrike">
                          <a:solidFill>
                            <a:schemeClr val="tx1"/>
                          </a:solidFill>
                          <a:latin typeface="微软雅黑" pitchFamily="34" charset="-122"/>
                          <a:ea typeface="微软雅黑" pitchFamily="34" charset="-122"/>
                        </a:rPr>
                        <a:t>Bulletin of the American Interplanetary Society </a:t>
                      </a:r>
                      <a:endParaRPr lang="en-US" sz="1400" b="0" i="0" u="none" strike="noStrike">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1930-1932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extLst>
                  <a:ext uri="{0D108BD9-81ED-4DB2-BD59-A6C34878D82A}">
                    <a16:rowId xmlns:a16="http://schemas.microsoft.com/office/drawing/2014/main" val="10004"/>
                  </a:ext>
                </a:extLst>
              </a:tr>
              <a:tr h="334193">
                <a:tc>
                  <a:txBody>
                    <a:bodyPr/>
                    <a:lstStyle/>
                    <a:p>
                      <a:pPr algn="just" rtl="0" fontAlgn="ctr"/>
                      <a:r>
                        <a:rPr lang="en-US" sz="1400" u="none" strike="noStrike">
                          <a:solidFill>
                            <a:schemeClr val="tx1"/>
                          </a:solidFill>
                          <a:latin typeface="微软雅黑" pitchFamily="34" charset="-122"/>
                          <a:ea typeface="微软雅黑" pitchFamily="34" charset="-122"/>
                        </a:rPr>
                        <a:t>Journal of the American Rocket Society </a:t>
                      </a:r>
                      <a:endParaRPr lang="en-US" sz="1400" b="0" i="0" u="none" strike="noStrike">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1954-1958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extLst>
                  <a:ext uri="{0D108BD9-81ED-4DB2-BD59-A6C34878D82A}">
                    <a16:rowId xmlns:a16="http://schemas.microsoft.com/office/drawing/2014/main" val="10005"/>
                  </a:ext>
                </a:extLst>
              </a:tr>
              <a:tr h="334193">
                <a:tc>
                  <a:txBody>
                    <a:bodyPr/>
                    <a:lstStyle/>
                    <a:p>
                      <a:pPr algn="just" rtl="0" fontAlgn="ctr"/>
                      <a:r>
                        <a:rPr lang="en-US" sz="1400" u="none" strike="noStrike">
                          <a:solidFill>
                            <a:schemeClr val="tx1"/>
                          </a:solidFill>
                          <a:latin typeface="微软雅黑" pitchFamily="34" charset="-122"/>
                          <a:ea typeface="微软雅黑" pitchFamily="34" charset="-122"/>
                        </a:rPr>
                        <a:t>Journal of Jet Propulsion </a:t>
                      </a:r>
                      <a:endParaRPr lang="en-US" sz="1400" b="0" i="0" u="none" strike="noStrike">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1942-1960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extLst>
                  <a:ext uri="{0D108BD9-81ED-4DB2-BD59-A6C34878D82A}">
                    <a16:rowId xmlns:a16="http://schemas.microsoft.com/office/drawing/2014/main" val="10006"/>
                  </a:ext>
                </a:extLst>
              </a:tr>
              <a:tr h="334193">
                <a:tc>
                  <a:txBody>
                    <a:bodyPr/>
                    <a:lstStyle/>
                    <a:p>
                      <a:pPr algn="just" rtl="0" fontAlgn="ctr"/>
                      <a:r>
                        <a:rPr lang="en-US" sz="1400" u="none" strike="noStrike" dirty="0">
                          <a:solidFill>
                            <a:schemeClr val="tx1"/>
                          </a:solidFill>
                          <a:latin typeface="微软雅黑" pitchFamily="34" charset="-122"/>
                          <a:ea typeface="微软雅黑" pitchFamily="34" charset="-122"/>
                        </a:rPr>
                        <a:t>Astronautics </a:t>
                      </a:r>
                      <a:endParaRPr lang="en-US" sz="14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1933-1944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extLst>
                  <a:ext uri="{0D108BD9-81ED-4DB2-BD59-A6C34878D82A}">
                    <a16:rowId xmlns:a16="http://schemas.microsoft.com/office/drawing/2014/main" val="10007"/>
                  </a:ext>
                </a:extLst>
              </a:tr>
            </a:tbl>
          </a:graphicData>
        </a:graphic>
      </p:graphicFrame>
      <p:sp>
        <p:nvSpPr>
          <p:cNvPr id="7" name="灯片编号占位符 6"/>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10</a:t>
            </a:fld>
            <a:endParaRPr lang="zh-CN" altLang="en-US">
              <a:solidFill>
                <a:prstClr val="black">
                  <a:tint val="75000"/>
                </a:prstClr>
              </a:solidFill>
              <a:latin typeface="Calibri"/>
              <a:ea typeface="宋体"/>
            </a:endParaRPr>
          </a:p>
        </p:txBody>
      </p:sp>
      <p:sp>
        <p:nvSpPr>
          <p:cNvPr id="8" name="页脚占位符 7"/>
          <p:cNvSpPr>
            <a:spLocks noGrp="1"/>
          </p:cNvSpPr>
          <p:nvPr>
            <p:ph type="ftr" sz="quarter" idx="11"/>
          </p:nvPr>
        </p:nvSpPr>
        <p:spPr/>
        <p:txBody>
          <a:bodyPr/>
          <a:lstStyle/>
          <a:p>
            <a:r>
              <a:rPr lang="en-US" altLang="zh-CN" dirty="0"/>
              <a:t>Accucoms International B.V.</a:t>
            </a:r>
            <a:endParaRPr lang="zh-CN" altLang="en-US" dirty="0"/>
          </a:p>
        </p:txBody>
      </p:sp>
      <p:sp>
        <p:nvSpPr>
          <p:cNvPr id="10" name="Rectangle 4"/>
          <p:cNvSpPr>
            <a:spLocks noChangeArrowheads="1"/>
          </p:cNvSpPr>
          <p:nvPr/>
        </p:nvSpPr>
        <p:spPr bwMode="auto">
          <a:xfrm>
            <a:off x="2208214" y="1340769"/>
            <a:ext cx="4679875" cy="633413"/>
          </a:xfrm>
          <a:prstGeom prst="rect">
            <a:avLst/>
          </a:prstGeom>
          <a:noFill/>
          <a:ln w="9525">
            <a:noFill/>
            <a:miter lim="800000"/>
            <a:headEnd/>
            <a:tailEnd/>
          </a:ln>
        </p:spPr>
        <p:txBody>
          <a:bodyPr/>
          <a:lstStyle/>
          <a:p>
            <a:pPr>
              <a:defRPr sz="1400" b="1" i="0" u="none" strike="noStrike" kern="1200" baseline="0">
                <a:solidFill>
                  <a:srgbClr val="000000"/>
                </a:solidFill>
                <a:latin typeface="+mn-lt"/>
                <a:ea typeface="+mn-ea"/>
                <a:cs typeface="+mn-cs"/>
              </a:defRPr>
            </a:pPr>
            <a:r>
              <a:rPr lang="en-US" altLang="zh-CN" sz="3200" b="1" dirty="0">
                <a:solidFill>
                  <a:schemeClr val="tx1">
                    <a:lumMod val="65000"/>
                    <a:lumOff val="35000"/>
                  </a:schemeClr>
                </a:solidFill>
                <a:latin typeface="Times New Roman" pitchFamily="18" charset="0"/>
                <a:ea typeface="微软雅黑" pitchFamily="34" charset="-122"/>
                <a:cs typeface="Times New Roman" pitchFamily="18" charset="0"/>
              </a:rPr>
              <a:t>AIAA </a:t>
            </a:r>
            <a:r>
              <a:rPr lang="zh-CN" altLang="en-US" sz="3200" b="1" dirty="0">
                <a:solidFill>
                  <a:schemeClr val="tx1">
                    <a:lumMod val="65000"/>
                    <a:lumOff val="35000"/>
                  </a:schemeClr>
                </a:solidFill>
                <a:latin typeface="Times New Roman" pitchFamily="18" charset="0"/>
                <a:ea typeface="微软雅黑" pitchFamily="34" charset="-122"/>
                <a:cs typeface="Times New Roman" pitchFamily="18" charset="0"/>
              </a:rPr>
              <a:t>早期文献</a:t>
            </a:r>
          </a:p>
        </p:txBody>
      </p:sp>
      <p:sp>
        <p:nvSpPr>
          <p:cNvPr id="11" name="TextBox 10"/>
          <p:cNvSpPr txBox="1"/>
          <p:nvPr/>
        </p:nvSpPr>
        <p:spPr>
          <a:xfrm>
            <a:off x="2237778" y="2060849"/>
            <a:ext cx="8034686" cy="1061381"/>
          </a:xfrm>
          <a:prstGeom prst="rect">
            <a:avLst/>
          </a:prstGeom>
          <a:noFill/>
        </p:spPr>
        <p:txBody>
          <a:bodyPr wrap="square" rtlCol="0">
            <a:spAutoFit/>
          </a:bodyPr>
          <a:lstStyle/>
          <a:p>
            <a:pPr algn="just">
              <a:lnSpc>
                <a:spcPct val="120000"/>
              </a:lnSpc>
            </a:pPr>
            <a:r>
              <a:rPr lang="en-US" altLang="zh-CN" dirty="0">
                <a:solidFill>
                  <a:schemeClr val="tx1">
                    <a:lumMod val="75000"/>
                    <a:lumOff val="25000"/>
                  </a:schemeClr>
                </a:solidFill>
                <a:latin typeface="微软雅黑" pitchFamily="34" charset="-122"/>
                <a:ea typeface="微软雅黑" pitchFamily="34" charset="-122"/>
              </a:rPr>
              <a:t>IAS</a:t>
            </a:r>
            <a:r>
              <a:rPr lang="zh-CN" altLang="en-US" dirty="0">
                <a:solidFill>
                  <a:schemeClr val="tx1">
                    <a:lumMod val="75000"/>
                    <a:lumOff val="25000"/>
                  </a:schemeClr>
                </a:solidFill>
                <a:latin typeface="微软雅黑" pitchFamily="34" charset="-122"/>
                <a:ea typeface="微软雅黑" pitchFamily="34" charset="-122"/>
              </a:rPr>
              <a:t>（宇航科学学会）、</a:t>
            </a:r>
            <a:r>
              <a:rPr lang="en-US" altLang="zh-CN" dirty="0">
                <a:solidFill>
                  <a:schemeClr val="tx1">
                    <a:lumMod val="75000"/>
                    <a:lumOff val="25000"/>
                  </a:schemeClr>
                </a:solidFill>
                <a:latin typeface="微软雅黑" pitchFamily="34" charset="-122"/>
                <a:ea typeface="微软雅黑" pitchFamily="34" charset="-122"/>
              </a:rPr>
              <a:t>ARS</a:t>
            </a:r>
            <a:r>
              <a:rPr lang="zh-CN" altLang="en-US" dirty="0">
                <a:solidFill>
                  <a:schemeClr val="tx1">
                    <a:lumMod val="75000"/>
                    <a:lumOff val="25000"/>
                  </a:schemeClr>
                </a:solidFill>
                <a:latin typeface="微软雅黑" pitchFamily="34" charset="-122"/>
                <a:ea typeface="微软雅黑" pitchFamily="34" charset="-122"/>
              </a:rPr>
              <a:t>（美国火箭学会）为</a:t>
            </a:r>
            <a:r>
              <a:rPr lang="en-US" altLang="zh-CN" dirty="0">
                <a:solidFill>
                  <a:schemeClr val="tx1">
                    <a:lumMod val="75000"/>
                    <a:lumOff val="25000"/>
                  </a:schemeClr>
                </a:solidFill>
                <a:latin typeface="微软雅黑" pitchFamily="34" charset="-122"/>
                <a:ea typeface="微软雅黑" pitchFamily="34" charset="-122"/>
              </a:rPr>
              <a:t>AIAA</a:t>
            </a:r>
            <a:r>
              <a:rPr lang="zh-CN" altLang="en-US" dirty="0">
                <a:solidFill>
                  <a:schemeClr val="tx1">
                    <a:lumMod val="75000"/>
                    <a:lumOff val="25000"/>
                  </a:schemeClr>
                </a:solidFill>
                <a:latin typeface="微软雅黑" pitchFamily="34" charset="-122"/>
                <a:ea typeface="微软雅黑" pitchFamily="34" charset="-122"/>
              </a:rPr>
              <a:t>前身研究机构，共出版</a:t>
            </a:r>
            <a:r>
              <a:rPr lang="en-US" altLang="zh-CN" dirty="0">
                <a:solidFill>
                  <a:schemeClr val="tx1">
                    <a:lumMod val="75000"/>
                    <a:lumOff val="25000"/>
                  </a:schemeClr>
                </a:solidFill>
                <a:latin typeface="微软雅黑" pitchFamily="34" charset="-122"/>
                <a:ea typeface="微软雅黑" pitchFamily="34" charset="-122"/>
              </a:rPr>
              <a:t>7</a:t>
            </a:r>
            <a:r>
              <a:rPr lang="zh-CN" altLang="en-US" dirty="0">
                <a:solidFill>
                  <a:schemeClr val="tx1">
                    <a:lumMod val="75000"/>
                    <a:lumOff val="25000"/>
                  </a:schemeClr>
                </a:solidFill>
                <a:latin typeface="微软雅黑" pitchFamily="34" charset="-122"/>
                <a:ea typeface="微软雅黑" pitchFamily="34" charset="-122"/>
              </a:rPr>
              <a:t>种期刊，其回溯数据收录范围：</a:t>
            </a:r>
            <a:r>
              <a:rPr lang="en-US" altLang="zh-CN" dirty="0">
                <a:solidFill>
                  <a:schemeClr val="tx1">
                    <a:lumMod val="75000"/>
                    <a:lumOff val="25000"/>
                  </a:schemeClr>
                </a:solidFill>
                <a:latin typeface="微软雅黑" pitchFamily="34" charset="-122"/>
                <a:ea typeface="微软雅黑" pitchFamily="34" charset="-122"/>
              </a:rPr>
              <a:t>1930-1962</a:t>
            </a:r>
            <a:r>
              <a:rPr lang="zh-CN" altLang="en-US" dirty="0">
                <a:solidFill>
                  <a:schemeClr val="tx1">
                    <a:lumMod val="75000"/>
                    <a:lumOff val="25000"/>
                  </a:schemeClr>
                </a:solidFill>
                <a:latin typeface="微软雅黑" pitchFamily="34" charset="-122"/>
                <a:ea typeface="微软雅黑" pitchFamily="34" charset="-122"/>
              </a:rPr>
              <a:t>年，与</a:t>
            </a:r>
            <a:r>
              <a:rPr lang="en-US" altLang="zh-CN" dirty="0">
                <a:solidFill>
                  <a:schemeClr val="tx1">
                    <a:lumMod val="75000"/>
                    <a:lumOff val="25000"/>
                  </a:schemeClr>
                </a:solidFill>
                <a:latin typeface="微软雅黑" pitchFamily="34" charset="-122"/>
                <a:ea typeface="微软雅黑" pitchFamily="34" charset="-122"/>
              </a:rPr>
              <a:t>AIAA</a:t>
            </a:r>
            <a:r>
              <a:rPr lang="zh-CN" altLang="en-US" dirty="0">
                <a:solidFill>
                  <a:schemeClr val="tx1">
                    <a:lumMod val="75000"/>
                    <a:lumOff val="25000"/>
                  </a:schemeClr>
                </a:solidFill>
                <a:latin typeface="微软雅黑" pitchFamily="34" charset="-122"/>
                <a:ea typeface="微软雅黑" pitchFamily="34" charset="-122"/>
              </a:rPr>
              <a:t>数据库使用同一平台，即</a:t>
            </a:r>
            <a:r>
              <a:rPr lang="en-US" altLang="zh-CN" dirty="0">
                <a:solidFill>
                  <a:schemeClr val="tx1">
                    <a:lumMod val="75000"/>
                    <a:lumOff val="25000"/>
                  </a:schemeClr>
                </a:solidFill>
                <a:latin typeface="微软雅黑" pitchFamily="34" charset="-122"/>
                <a:ea typeface="微软雅黑" pitchFamily="34" charset="-122"/>
              </a:rPr>
              <a:t>ARC</a:t>
            </a:r>
            <a:r>
              <a:rPr lang="zh-CN" altLang="en-US" dirty="0">
                <a:solidFill>
                  <a:schemeClr val="tx1">
                    <a:lumMod val="75000"/>
                    <a:lumOff val="25000"/>
                  </a:schemeClr>
                </a:solidFill>
                <a:latin typeface="微软雅黑" pitchFamily="34" charset="-122"/>
                <a:ea typeface="微软雅黑" pitchFamily="34" charset="-122"/>
              </a:rPr>
              <a:t>（</a:t>
            </a:r>
            <a:r>
              <a:rPr lang="en-US" altLang="zh-CN" dirty="0">
                <a:solidFill>
                  <a:schemeClr val="tx1">
                    <a:lumMod val="75000"/>
                    <a:lumOff val="25000"/>
                  </a:schemeClr>
                </a:solidFill>
                <a:latin typeface="微软雅黑" pitchFamily="34" charset="-122"/>
                <a:ea typeface="微软雅黑" pitchFamily="34" charset="-122"/>
              </a:rPr>
              <a:t>Aerospace Research  Central</a:t>
            </a:r>
            <a:r>
              <a:rPr lang="zh-CN" altLang="en-US" dirty="0">
                <a:solidFill>
                  <a:schemeClr val="tx1">
                    <a:lumMod val="75000"/>
                    <a:lumOff val="25000"/>
                  </a:schemeClr>
                </a:solidFill>
                <a:latin typeface="微软雅黑" pitchFamily="34" charset="-122"/>
                <a:ea typeface="微软雅黑" pitchFamily="34" charset="-122"/>
              </a:rPr>
              <a:t>）一站式访问。</a:t>
            </a:r>
          </a:p>
        </p:txBody>
      </p:sp>
      <p:sp>
        <p:nvSpPr>
          <p:cNvPr id="2" name="Rectangle 6">
            <a:extLst>
              <a:ext uri="{FF2B5EF4-FFF2-40B4-BE49-F238E27FC236}">
                <a16:creationId xmlns:a16="http://schemas.microsoft.com/office/drawing/2014/main" id="{9B12149C-E330-2441-FB26-93F9184DF393}"/>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5CF3E602-C731-9FF0-13BD-03E1198B2F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166910" y="1803285"/>
            <a:ext cx="8358246" cy="1728191"/>
          </a:xfrm>
          <a:noFill/>
        </p:spPr>
        <p:txBody>
          <a:bodyPr>
            <a:normAutofit/>
          </a:bodyPr>
          <a:lstStyle/>
          <a:p>
            <a:pPr marL="0" indent="0">
              <a:spcBef>
                <a:spcPts val="0"/>
              </a:spcBef>
              <a:spcAft>
                <a:spcPts val="1000"/>
              </a:spcAft>
              <a:buNone/>
            </a:pPr>
            <a:r>
              <a:rPr lang="en-US" altLang="zh-CN" sz="1800" dirty="0">
                <a:solidFill>
                  <a:schemeClr val="tx1">
                    <a:lumMod val="75000"/>
                    <a:lumOff val="25000"/>
                  </a:schemeClr>
                </a:solidFill>
                <a:latin typeface="微软雅黑" pitchFamily="34" charset="-122"/>
                <a:ea typeface="微软雅黑" pitchFamily="34" charset="-122"/>
              </a:rPr>
              <a:t>AIAA</a:t>
            </a:r>
            <a:r>
              <a:rPr lang="zh-CN" altLang="en-US" sz="1800" dirty="0">
                <a:solidFill>
                  <a:schemeClr val="tx1">
                    <a:lumMod val="75000"/>
                    <a:lumOff val="25000"/>
                  </a:schemeClr>
                </a:solidFill>
                <a:latin typeface="微软雅黑" pitchFamily="34" charset="-122"/>
                <a:ea typeface="微软雅黑" pitchFamily="34" charset="-122"/>
              </a:rPr>
              <a:t>期刊</a:t>
            </a:r>
            <a:r>
              <a:rPr sz="1800" dirty="0" err="1">
                <a:solidFill>
                  <a:schemeClr val="tx1">
                    <a:lumMod val="75000"/>
                    <a:lumOff val="25000"/>
                  </a:schemeClr>
                </a:solidFill>
                <a:latin typeface="微软雅黑" pitchFamily="34" charset="-122"/>
                <a:ea typeface="微软雅黑" pitchFamily="34" charset="-122"/>
              </a:rPr>
              <a:t>数据库通过</a:t>
            </a:r>
            <a:r>
              <a:rPr lang="en-US" altLang="zh-CN" sz="1800" dirty="0" err="1">
                <a:solidFill>
                  <a:schemeClr val="tx1">
                    <a:lumMod val="75000"/>
                    <a:lumOff val="25000"/>
                  </a:schemeClr>
                </a:solidFill>
                <a:latin typeface="微软雅黑" pitchFamily="34" charset="-122"/>
                <a:ea typeface="微软雅黑" pitchFamily="34" charset="-122"/>
              </a:rPr>
              <a:t>ARC</a:t>
            </a:r>
            <a:r>
              <a:rPr sz="1800" dirty="0" err="1">
                <a:solidFill>
                  <a:schemeClr val="tx1">
                    <a:lumMod val="75000"/>
                    <a:lumOff val="25000"/>
                  </a:schemeClr>
                </a:solidFill>
                <a:latin typeface="微软雅黑" pitchFamily="34" charset="-122"/>
                <a:ea typeface="微软雅黑" pitchFamily="34" charset="-122"/>
              </a:rPr>
              <a:t>平台提供访问</a:t>
            </a:r>
            <a:r>
              <a:rPr lang="zh-CN" altLang="en-US" sz="1800" dirty="0">
                <a:solidFill>
                  <a:schemeClr val="tx1">
                    <a:lumMod val="75000"/>
                    <a:lumOff val="25000"/>
                  </a:schemeClr>
                </a:solidFill>
                <a:latin typeface="微软雅黑" pitchFamily="34" charset="-122"/>
                <a:ea typeface="微软雅黑" pitchFamily="34" charset="-122"/>
              </a:rPr>
              <a:t>（</a:t>
            </a:r>
            <a:r>
              <a:rPr sz="1800" dirty="0" err="1">
                <a:solidFill>
                  <a:schemeClr val="tx1">
                    <a:lumMod val="75000"/>
                    <a:lumOff val="25000"/>
                  </a:schemeClr>
                </a:solidFill>
                <a:latin typeface="微软雅黑" pitchFamily="34" charset="-122"/>
                <a:ea typeface="微软雅黑" pitchFamily="34" charset="-122"/>
              </a:rPr>
              <a:t>由</a:t>
            </a:r>
            <a:r>
              <a:rPr lang="en-US" sz="1800" dirty="0" err="1">
                <a:solidFill>
                  <a:schemeClr val="tx1">
                    <a:lumMod val="75000"/>
                    <a:lumOff val="25000"/>
                  </a:schemeClr>
                </a:solidFill>
                <a:latin typeface="微软雅黑" pitchFamily="34" charset="-122"/>
                <a:ea typeface="微软雅黑" pitchFamily="34" charset="-122"/>
              </a:rPr>
              <a:t>Atypon</a:t>
            </a:r>
            <a:r>
              <a:rPr sz="1800" dirty="0" err="1">
                <a:solidFill>
                  <a:schemeClr val="tx1">
                    <a:lumMod val="75000"/>
                    <a:lumOff val="25000"/>
                  </a:schemeClr>
                </a:solidFill>
                <a:latin typeface="微软雅黑" pitchFamily="34" charset="-122"/>
                <a:ea typeface="微软雅黑" pitchFamily="34" charset="-122"/>
              </a:rPr>
              <a:t>公司</a:t>
            </a:r>
            <a:r>
              <a:rPr lang="en-US" sz="1800" dirty="0" err="1">
                <a:solidFill>
                  <a:schemeClr val="tx1">
                    <a:lumMod val="75000"/>
                    <a:lumOff val="25000"/>
                  </a:schemeClr>
                </a:solidFill>
                <a:latin typeface="微软雅黑" pitchFamily="34" charset="-122"/>
                <a:ea typeface="微软雅黑" pitchFamily="34" charset="-122"/>
              </a:rPr>
              <a:t>Literatum</a:t>
            </a:r>
            <a:r>
              <a:rPr sz="1800" dirty="0" err="1">
                <a:solidFill>
                  <a:schemeClr val="tx1">
                    <a:lumMod val="75000"/>
                    <a:lumOff val="25000"/>
                  </a:schemeClr>
                </a:solidFill>
                <a:latin typeface="微软雅黑" pitchFamily="34" charset="-122"/>
                <a:ea typeface="微软雅黑" pitchFamily="34" charset="-122"/>
              </a:rPr>
              <a:t>平台托管</a:t>
            </a:r>
            <a:r>
              <a:rPr sz="1800" dirty="0">
                <a:solidFill>
                  <a:schemeClr val="tx1">
                    <a:lumMod val="75000"/>
                    <a:lumOff val="25000"/>
                  </a:schemeClr>
                </a:solidFill>
                <a:latin typeface="微软雅黑" pitchFamily="34" charset="-122"/>
                <a:ea typeface="微软雅黑" pitchFamily="34" charset="-122"/>
              </a:rPr>
              <a:t>）</a:t>
            </a:r>
          </a:p>
          <a:p>
            <a:pPr lvl="0"/>
            <a:r>
              <a:rPr sz="1800" dirty="0" err="1">
                <a:solidFill>
                  <a:schemeClr val="tx1">
                    <a:lumMod val="75000"/>
                    <a:lumOff val="25000"/>
                  </a:schemeClr>
                </a:solidFill>
                <a:latin typeface="微软雅黑" pitchFamily="34" charset="-122"/>
                <a:ea typeface="微软雅黑" pitchFamily="34" charset="-122"/>
              </a:rPr>
              <a:t>一站式访问：期刊、电子书、会议录、回溯数据等所有信息</a:t>
            </a:r>
            <a:r>
              <a:rPr lang="en-US" sz="1800" dirty="0">
                <a:solidFill>
                  <a:schemeClr val="tx1">
                    <a:lumMod val="75000"/>
                    <a:lumOff val="25000"/>
                  </a:schemeClr>
                </a:solidFill>
                <a:latin typeface="微软雅黑" pitchFamily="34" charset="-122"/>
                <a:ea typeface="微软雅黑" pitchFamily="34" charset="-122"/>
              </a:rPr>
              <a:t>…</a:t>
            </a:r>
            <a:endParaRPr sz="1800" dirty="0">
              <a:solidFill>
                <a:schemeClr val="tx1">
                  <a:lumMod val="75000"/>
                  <a:lumOff val="25000"/>
                </a:schemeClr>
              </a:solidFill>
              <a:latin typeface="微软雅黑" pitchFamily="34" charset="-122"/>
              <a:ea typeface="微软雅黑" pitchFamily="34" charset="-122"/>
            </a:endParaRPr>
          </a:p>
          <a:p>
            <a:pPr lvl="0"/>
            <a:r>
              <a:rPr sz="1800" dirty="0" err="1">
                <a:solidFill>
                  <a:schemeClr val="tx1">
                    <a:lumMod val="75000"/>
                    <a:lumOff val="25000"/>
                  </a:schemeClr>
                </a:solidFill>
                <a:latin typeface="微软雅黑" pitchFamily="34" charset="-122"/>
                <a:ea typeface="微软雅黑" pitchFamily="34" charset="-122"/>
              </a:rPr>
              <a:t>个性化功能：文献标记、检索保存、引文下载、引用跟踪、邮件推送</a:t>
            </a:r>
            <a:r>
              <a:rPr lang="en-US" sz="1800" dirty="0">
                <a:solidFill>
                  <a:schemeClr val="tx1">
                    <a:lumMod val="75000"/>
                    <a:lumOff val="25000"/>
                  </a:schemeClr>
                </a:solidFill>
                <a:latin typeface="微软雅黑" pitchFamily="34" charset="-122"/>
                <a:ea typeface="微软雅黑" pitchFamily="34" charset="-122"/>
              </a:rPr>
              <a:t>…</a:t>
            </a:r>
            <a:endParaRPr sz="1800" dirty="0">
              <a:solidFill>
                <a:schemeClr val="tx1">
                  <a:lumMod val="75000"/>
                  <a:lumOff val="25000"/>
                </a:schemeClr>
              </a:solidFill>
              <a:latin typeface="微软雅黑" pitchFamily="34" charset="-122"/>
              <a:ea typeface="微软雅黑" pitchFamily="34" charset="-122"/>
            </a:endParaRPr>
          </a:p>
          <a:p>
            <a:pPr lvl="0"/>
            <a:r>
              <a:rPr sz="1800" dirty="0" err="1">
                <a:solidFill>
                  <a:schemeClr val="tx1">
                    <a:lumMod val="75000"/>
                    <a:lumOff val="25000"/>
                  </a:schemeClr>
                </a:solidFill>
                <a:latin typeface="微软雅黑" pitchFamily="34" charset="-122"/>
                <a:ea typeface="微软雅黑" pitchFamily="34" charset="-122"/>
              </a:rPr>
              <a:t>行业信息：国际会议、行业研究进展、产业发展、职位信息</a:t>
            </a:r>
            <a:r>
              <a:rPr lang="en-US" sz="1800" dirty="0">
                <a:solidFill>
                  <a:schemeClr val="tx1">
                    <a:lumMod val="75000"/>
                    <a:lumOff val="25000"/>
                  </a:schemeClr>
                </a:solidFill>
                <a:latin typeface="微软雅黑" pitchFamily="34" charset="-122"/>
                <a:ea typeface="微软雅黑" pitchFamily="34" charset="-122"/>
              </a:rPr>
              <a:t>…</a:t>
            </a:r>
            <a:endParaRPr sz="1800" dirty="0">
              <a:solidFill>
                <a:schemeClr val="tx1">
                  <a:lumMod val="75000"/>
                  <a:lumOff val="25000"/>
                </a:schemeClr>
              </a:solidFill>
              <a:latin typeface="微软雅黑" pitchFamily="34" charset="-122"/>
              <a:ea typeface="微软雅黑" pitchFamily="34" charset="-122"/>
            </a:endParaRPr>
          </a:p>
        </p:txBody>
      </p:sp>
      <p:sp>
        <p:nvSpPr>
          <p:cNvPr id="2" name="页脚占位符 1"/>
          <p:cNvSpPr>
            <a:spLocks noGrp="1"/>
          </p:cNvSpPr>
          <p:nvPr>
            <p:ph type="ftr" sz="quarter" idx="11"/>
          </p:nvPr>
        </p:nvSpPr>
        <p:spPr/>
        <p:txBody>
          <a:bodyPr/>
          <a:lstStyle/>
          <a:p>
            <a:r>
              <a:rPr lang="en-US" altLang="zh-CN" dirty="0"/>
              <a:t>Accucoms International B.V.</a:t>
            </a:r>
            <a:endParaRPr lang="zh-CN" altLang="en-US" dirty="0"/>
          </a:p>
        </p:txBody>
      </p:sp>
      <p:sp>
        <p:nvSpPr>
          <p:cNvPr id="3" name="灯片编号占位符 2"/>
          <p:cNvSpPr>
            <a:spLocks noGrp="1"/>
          </p:cNvSpPr>
          <p:nvPr>
            <p:ph type="sldNum" sz="quarter" idx="12"/>
          </p:nvPr>
        </p:nvSpPr>
        <p:spPr/>
        <p:txBody>
          <a:bodyPr/>
          <a:lstStyle/>
          <a:p>
            <a:fld id="{482E7AA6-1A11-4F54-B86E-211BB401B0FE}" type="slidenum">
              <a:rPr lang="en-US" altLang="zh-CN" smtClean="0"/>
              <a:pPr/>
              <a:t>11</a:t>
            </a:fld>
            <a:endParaRPr lang="en-US"/>
          </a:p>
        </p:txBody>
      </p:sp>
      <p:sp>
        <p:nvSpPr>
          <p:cNvPr id="7" name="Rectangle 2"/>
          <p:cNvSpPr>
            <a:spLocks noGrp="1" noChangeArrowheads="1"/>
          </p:cNvSpPr>
          <p:nvPr>
            <p:ph type="title"/>
          </p:nvPr>
        </p:nvSpPr>
        <p:spPr bwMode="auto">
          <a:xfrm>
            <a:off x="1881158" y="1020812"/>
            <a:ext cx="8643998" cy="73215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altLang="zh-CN" sz="3600" b="1" dirty="0">
                <a:solidFill>
                  <a:schemeClr val="tx1">
                    <a:lumMod val="65000"/>
                    <a:lumOff val="35000"/>
                  </a:schemeClr>
                </a:solidFill>
                <a:latin typeface="微软雅黑" pitchFamily="34" charset="-122"/>
                <a:ea typeface="微软雅黑" pitchFamily="34" charset="-122"/>
                <a:cs typeface="Times New Roman" pitchFamily="18" charset="0"/>
              </a:rPr>
              <a:t>ARC </a:t>
            </a: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平台简介</a:t>
            </a:r>
            <a:endParaRPr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1026" name="Picture 2"/>
          <p:cNvPicPr>
            <a:picLocks noChangeAspect="1" noChangeArrowheads="1"/>
          </p:cNvPicPr>
          <p:nvPr/>
        </p:nvPicPr>
        <p:blipFill>
          <a:blip r:embed="rId2"/>
          <a:stretch>
            <a:fillRect/>
          </a:stretch>
        </p:blipFill>
        <p:spPr bwMode="auto">
          <a:xfrm>
            <a:off x="2166910" y="3429000"/>
            <a:ext cx="8072494" cy="2928958"/>
          </a:xfrm>
          <a:prstGeom prst="rect">
            <a:avLst/>
          </a:prstGeom>
          <a:noFill/>
          <a:ln w="9525">
            <a:solidFill>
              <a:schemeClr val="bg1">
                <a:lumMod val="65000"/>
              </a:schemeClr>
            </a:solidFill>
            <a:miter lim="800000"/>
            <a:headEnd/>
            <a:tailEnd/>
          </a:ln>
        </p:spPr>
      </p:pic>
      <p:pic>
        <p:nvPicPr>
          <p:cNvPr id="6" name="Picture 9">
            <a:extLst>
              <a:ext uri="{FF2B5EF4-FFF2-40B4-BE49-F238E27FC236}">
                <a16:creationId xmlns:a16="http://schemas.microsoft.com/office/drawing/2014/main" id="{7E4CC2FD-DB45-0E84-287A-9ACD86ED4A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8" name="Rectangle 6">
            <a:extLst>
              <a:ext uri="{FF2B5EF4-FFF2-40B4-BE49-F238E27FC236}">
                <a16:creationId xmlns:a16="http://schemas.microsoft.com/office/drawing/2014/main" id="{BB5ABCEA-10FF-035E-37C2-B0C1F6954E96}"/>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ycia\桌面\Advanced Classical Thermodynamics (AIAA)_副本_副本.png"/>
          <p:cNvPicPr>
            <a:picLocks noChangeAspect="1" noChangeArrowheads="1"/>
          </p:cNvPicPr>
          <p:nvPr/>
        </p:nvPicPr>
        <p:blipFill>
          <a:blip r:embed="rId2"/>
          <a:stretch>
            <a:fillRect/>
          </a:stretch>
        </p:blipFill>
        <p:spPr bwMode="auto">
          <a:xfrm>
            <a:off x="3881422" y="2786058"/>
            <a:ext cx="6442500" cy="3500462"/>
          </a:xfrm>
          <a:prstGeom prst="rect">
            <a:avLst/>
          </a:prstGeom>
          <a:noFill/>
          <a:ln>
            <a:solidFill>
              <a:schemeClr val="bg1">
                <a:lumMod val="65000"/>
              </a:schemeClr>
            </a:solidFill>
          </a:ln>
        </p:spPr>
      </p:pic>
      <p:sp>
        <p:nvSpPr>
          <p:cNvPr id="8" name="内容占位符 7"/>
          <p:cNvSpPr>
            <a:spLocks noGrp="1"/>
          </p:cNvSpPr>
          <p:nvPr>
            <p:ph idx="1"/>
          </p:nvPr>
        </p:nvSpPr>
        <p:spPr>
          <a:xfrm>
            <a:off x="2009804" y="1214422"/>
            <a:ext cx="8229600" cy="1714512"/>
          </a:xfrm>
        </p:spPr>
        <p:txBody>
          <a:bodyPr>
            <a:normAutofit/>
          </a:bodyPr>
          <a:lstStyle/>
          <a:p>
            <a:pPr algn="r">
              <a:lnSpc>
                <a:spcPct val="150000"/>
              </a:lnSpc>
              <a:buNone/>
            </a:pPr>
            <a:r>
              <a:rPr sz="1800" dirty="0">
                <a:solidFill>
                  <a:schemeClr val="tx1">
                    <a:lumMod val="75000"/>
                    <a:lumOff val="25000"/>
                  </a:schemeClr>
                </a:solidFill>
                <a:latin typeface="微软雅黑" pitchFamily="34" charset="-122"/>
                <a:ea typeface="微软雅黑" pitchFamily="34" charset="-122"/>
              </a:rPr>
              <a:t>两种方式：</a:t>
            </a:r>
            <a:endParaRPr lang="en-US" altLang="zh-CN" sz="1800" dirty="0">
              <a:solidFill>
                <a:schemeClr val="tx1">
                  <a:lumMod val="75000"/>
                  <a:lumOff val="25000"/>
                </a:schemeClr>
              </a:solidFill>
              <a:latin typeface="微软雅黑" pitchFamily="34" charset="-122"/>
              <a:ea typeface="微软雅黑" pitchFamily="34" charset="-122"/>
            </a:endParaRPr>
          </a:p>
          <a:p>
            <a:pPr algn="r">
              <a:lnSpc>
                <a:spcPct val="150000"/>
              </a:lnSpc>
              <a:buNone/>
            </a:pPr>
            <a:r>
              <a:rPr lang="en-US" altLang="zh-CN" sz="1800" dirty="0">
                <a:solidFill>
                  <a:schemeClr val="tx1">
                    <a:lumMod val="75000"/>
                    <a:lumOff val="25000"/>
                  </a:schemeClr>
                </a:solidFill>
                <a:latin typeface="微软雅黑" pitchFamily="34" charset="-122"/>
                <a:ea typeface="微软雅黑" pitchFamily="34" charset="-122"/>
              </a:rPr>
              <a:t>--- </a:t>
            </a:r>
            <a:r>
              <a:rPr lang="en-US" altLang="zh-CN" sz="1800" dirty="0" err="1">
                <a:solidFill>
                  <a:schemeClr val="tx1">
                    <a:lumMod val="75000"/>
                    <a:lumOff val="25000"/>
                  </a:schemeClr>
                </a:solidFill>
                <a:latin typeface="微软雅黑" pitchFamily="34" charset="-122"/>
                <a:ea typeface="微软雅黑" pitchFamily="34" charset="-122"/>
              </a:rPr>
              <a:t>ARC</a:t>
            </a:r>
            <a:r>
              <a:rPr sz="1800" dirty="0" err="1">
                <a:solidFill>
                  <a:schemeClr val="tx1">
                    <a:lumMod val="75000"/>
                    <a:lumOff val="25000"/>
                  </a:schemeClr>
                </a:solidFill>
                <a:latin typeface="微软雅黑" pitchFamily="34" charset="-122"/>
                <a:ea typeface="微软雅黑" pitchFamily="34" charset="-122"/>
              </a:rPr>
              <a:t>平台网址：</a:t>
            </a:r>
            <a:r>
              <a:rPr lang="en-US" sz="1800" dirty="0" err="1">
                <a:solidFill>
                  <a:schemeClr val="tx1">
                    <a:lumMod val="75000"/>
                    <a:lumOff val="25000"/>
                  </a:schemeClr>
                </a:solidFill>
                <a:latin typeface="微软雅黑" pitchFamily="34" charset="-122"/>
                <a:ea typeface="微软雅黑" pitchFamily="34" charset="-122"/>
                <a:hlinkClick r:id="rId3"/>
              </a:rPr>
              <a:t>http</a:t>
            </a:r>
            <a:r>
              <a:rPr lang="en-US" sz="1800" dirty="0">
                <a:solidFill>
                  <a:schemeClr val="tx1">
                    <a:lumMod val="75000"/>
                    <a:lumOff val="25000"/>
                  </a:schemeClr>
                </a:solidFill>
                <a:latin typeface="微软雅黑" pitchFamily="34" charset="-122"/>
                <a:ea typeface="微软雅黑" pitchFamily="34" charset="-122"/>
                <a:hlinkClick r:id="rId3"/>
              </a:rPr>
              <a:t>://arc.aiaa.org/</a:t>
            </a:r>
            <a:endParaRPr lang="en-US" sz="1800" dirty="0">
              <a:solidFill>
                <a:schemeClr val="tx1">
                  <a:lumMod val="75000"/>
                  <a:lumOff val="25000"/>
                </a:schemeClr>
              </a:solidFill>
              <a:latin typeface="微软雅黑" pitchFamily="34" charset="-122"/>
              <a:ea typeface="微软雅黑" pitchFamily="34" charset="-122"/>
            </a:endParaRPr>
          </a:p>
          <a:p>
            <a:pPr algn="r">
              <a:lnSpc>
                <a:spcPct val="150000"/>
              </a:lnSpc>
              <a:buNone/>
            </a:pPr>
            <a:r>
              <a:rPr lang="en-US" altLang="zh-CN" sz="1800" dirty="0">
                <a:solidFill>
                  <a:schemeClr val="tx1">
                    <a:lumMod val="75000"/>
                    <a:lumOff val="25000"/>
                  </a:schemeClr>
                </a:solidFill>
                <a:latin typeface="微软雅黑" pitchFamily="34" charset="-122"/>
                <a:ea typeface="微软雅黑" pitchFamily="34" charset="-122"/>
              </a:rPr>
              <a:t>--- </a:t>
            </a:r>
            <a:r>
              <a:rPr sz="1800" dirty="0">
                <a:solidFill>
                  <a:schemeClr val="tx1">
                    <a:lumMod val="75000"/>
                    <a:lumOff val="25000"/>
                  </a:schemeClr>
                </a:solidFill>
                <a:latin typeface="微软雅黑" pitchFamily="34" charset="-122"/>
                <a:ea typeface="微软雅黑" pitchFamily="34" charset="-122"/>
              </a:rPr>
              <a:t>由</a:t>
            </a:r>
            <a:r>
              <a:rPr lang="en-US" altLang="zh-CN" sz="1800" dirty="0">
                <a:solidFill>
                  <a:schemeClr val="tx1">
                    <a:lumMod val="75000"/>
                    <a:lumOff val="25000"/>
                  </a:schemeClr>
                </a:solidFill>
                <a:latin typeface="微软雅黑" pitchFamily="34" charset="-122"/>
                <a:ea typeface="微软雅黑" pitchFamily="34" charset="-122"/>
              </a:rPr>
              <a:t>AIAA</a:t>
            </a:r>
            <a:r>
              <a:rPr sz="1800" dirty="0">
                <a:solidFill>
                  <a:schemeClr val="tx1">
                    <a:lumMod val="75000"/>
                    <a:lumOff val="25000"/>
                  </a:schemeClr>
                </a:solidFill>
                <a:latin typeface="微软雅黑" pitchFamily="34" charset="-122"/>
                <a:ea typeface="微软雅黑" pitchFamily="34" charset="-122"/>
              </a:rPr>
              <a:t>主页进入，</a:t>
            </a:r>
            <a:r>
              <a:rPr lang="en-US" altLang="zh-CN" sz="1800" dirty="0">
                <a:solidFill>
                  <a:schemeClr val="tx1">
                    <a:lumMod val="75000"/>
                    <a:lumOff val="25000"/>
                  </a:schemeClr>
                </a:solidFill>
                <a:latin typeface="微软雅黑" pitchFamily="34" charset="-122"/>
                <a:ea typeface="微软雅黑" pitchFamily="34" charset="-122"/>
              </a:rPr>
              <a:t>AIAA</a:t>
            </a:r>
            <a:r>
              <a:rPr sz="1800" dirty="0">
                <a:solidFill>
                  <a:schemeClr val="tx1">
                    <a:lumMod val="75000"/>
                    <a:lumOff val="25000"/>
                  </a:schemeClr>
                </a:solidFill>
                <a:latin typeface="微软雅黑" pitchFamily="34" charset="-122"/>
                <a:ea typeface="微软雅黑" pitchFamily="34" charset="-122"/>
              </a:rPr>
              <a:t>主页网址：</a:t>
            </a:r>
            <a:r>
              <a:rPr lang="en-US" sz="1800" dirty="0">
                <a:solidFill>
                  <a:schemeClr val="tx1">
                    <a:lumMod val="75000"/>
                    <a:lumOff val="25000"/>
                  </a:schemeClr>
                </a:solidFill>
                <a:latin typeface="微软雅黑" pitchFamily="34" charset="-122"/>
                <a:ea typeface="微软雅黑" pitchFamily="34" charset="-122"/>
                <a:hlinkClick r:id="rId4"/>
              </a:rPr>
              <a:t>https://</a:t>
            </a:r>
            <a:r>
              <a:rPr lang="en-US" sz="1800" dirty="0" err="1">
                <a:solidFill>
                  <a:schemeClr val="tx1">
                    <a:lumMod val="75000"/>
                    <a:lumOff val="25000"/>
                  </a:schemeClr>
                </a:solidFill>
                <a:latin typeface="微软雅黑" pitchFamily="34" charset="-122"/>
                <a:ea typeface="微软雅黑" pitchFamily="34" charset="-122"/>
                <a:hlinkClick r:id="rId4"/>
              </a:rPr>
              <a:t>www.aiaa.org</a:t>
            </a:r>
            <a:r>
              <a:rPr lang="en-US" sz="1800" dirty="0">
                <a:solidFill>
                  <a:schemeClr val="tx1">
                    <a:lumMod val="75000"/>
                    <a:lumOff val="25000"/>
                  </a:schemeClr>
                </a:solidFill>
                <a:latin typeface="微软雅黑" pitchFamily="34" charset="-122"/>
                <a:ea typeface="微软雅黑" pitchFamily="34" charset="-122"/>
                <a:hlinkClick r:id="rId4"/>
              </a:rPr>
              <a:t>/</a:t>
            </a:r>
            <a:r>
              <a:rPr lang="en-US" sz="1800" dirty="0">
                <a:solidFill>
                  <a:schemeClr val="tx1">
                    <a:lumMod val="75000"/>
                    <a:lumOff val="25000"/>
                  </a:schemeClr>
                </a:solidFill>
                <a:latin typeface="微软雅黑" pitchFamily="34" charset="-122"/>
                <a:ea typeface="微软雅黑" pitchFamily="34" charset="-122"/>
              </a:rPr>
              <a:t> </a:t>
            </a:r>
            <a:endParaRPr lang="zh-CN" altLang="en-US" sz="18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12</a:t>
            </a:fld>
            <a:endParaRPr lang="en-US"/>
          </a:p>
        </p:txBody>
      </p:sp>
      <p:sp>
        <p:nvSpPr>
          <p:cNvPr id="10" name="圆角矩形 9"/>
          <p:cNvSpPr/>
          <p:nvPr/>
        </p:nvSpPr>
        <p:spPr>
          <a:xfrm>
            <a:off x="4167174" y="4071942"/>
            <a:ext cx="1285884" cy="714380"/>
          </a:xfrm>
          <a:prstGeom prst="roundRect">
            <a:avLst>
              <a:gd name="adj" fmla="val 19646"/>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1809720" y="3429000"/>
            <a:ext cx="1571636" cy="1285884"/>
          </a:xfrm>
          <a:prstGeom prst="callout2">
            <a:avLst>
              <a:gd name="adj1" fmla="val 18750"/>
              <a:gd name="adj2" fmla="val 102401"/>
              <a:gd name="adj3" fmla="val 18750"/>
              <a:gd name="adj4" fmla="val 118624"/>
              <a:gd name="adj5" fmla="val 70200"/>
              <a:gd name="adj6" fmla="val 14991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0">
                <a:solidFill>
                  <a:prstClr val="black"/>
                </a:solidFill>
                <a:latin typeface="微软雅黑" pitchFamily="34" charset="-122"/>
                <a:ea typeface="微软雅黑" pitchFamily="34" charset="-122"/>
              </a:rPr>
              <a:t>AIAA</a:t>
            </a:r>
            <a:r>
              <a:rPr lang="zh-CN" altLang="en-US" dirty="0">
                <a:solidFill>
                  <a:prstClr val="black"/>
                </a:solidFill>
                <a:latin typeface="微软雅黑" pitchFamily="34" charset="-122"/>
                <a:ea typeface="微软雅黑" pitchFamily="34" charset="-122"/>
              </a:rPr>
              <a:t>主页的</a:t>
            </a:r>
            <a:r>
              <a:rPr lang="en-US" altLang="zh-CN" dirty="0">
                <a:solidFill>
                  <a:prstClr val="black"/>
                </a:solidFill>
                <a:latin typeface="微软雅黑" pitchFamily="34" charset="-122"/>
                <a:ea typeface="微软雅黑" pitchFamily="34" charset="-122"/>
              </a:rPr>
              <a:t>ARC</a:t>
            </a:r>
            <a:r>
              <a:rPr lang="zh-CN" altLang="en-US" dirty="0">
                <a:solidFill>
                  <a:prstClr val="black"/>
                </a:solidFill>
                <a:latin typeface="微软雅黑" pitchFamily="34" charset="-122"/>
                <a:ea typeface="微软雅黑" pitchFamily="34" charset="-122"/>
              </a:rPr>
              <a:t>平台链接</a:t>
            </a:r>
          </a:p>
        </p:txBody>
      </p:sp>
      <p:sp>
        <p:nvSpPr>
          <p:cNvPr id="12" name="Rectangle 4"/>
          <p:cNvSpPr>
            <a:spLocks noChangeArrowheads="1"/>
          </p:cNvSpPr>
          <p:nvPr/>
        </p:nvSpPr>
        <p:spPr bwMode="auto">
          <a:xfrm>
            <a:off x="1919537" y="1340769"/>
            <a:ext cx="1871563"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进入方式</a:t>
            </a:r>
          </a:p>
        </p:txBody>
      </p:sp>
      <p:sp>
        <p:nvSpPr>
          <p:cNvPr id="3" name="Rectangle 6">
            <a:extLst>
              <a:ext uri="{FF2B5EF4-FFF2-40B4-BE49-F238E27FC236}">
                <a16:creationId xmlns:a16="http://schemas.microsoft.com/office/drawing/2014/main" id="{AFDC3F2C-291F-AD1E-DD2D-26BA9335CF3E}"/>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6" name="Picture 9">
            <a:extLst>
              <a:ext uri="{FF2B5EF4-FFF2-40B4-BE49-F238E27FC236}">
                <a16:creationId xmlns:a16="http://schemas.microsoft.com/office/drawing/2014/main" id="{A84DB301-3E40-3D94-3D60-638F792278E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13</a:t>
            </a:fld>
            <a:endParaRPr lang="en-US"/>
          </a:p>
        </p:txBody>
      </p:sp>
      <p:sp>
        <p:nvSpPr>
          <p:cNvPr id="14" name="Rectangle 4"/>
          <p:cNvSpPr>
            <a:spLocks noChangeArrowheads="1"/>
          </p:cNvSpPr>
          <p:nvPr/>
        </p:nvSpPr>
        <p:spPr bwMode="auto">
          <a:xfrm>
            <a:off x="1966235" y="653228"/>
            <a:ext cx="2952328" cy="633413"/>
          </a:xfrm>
          <a:prstGeom prst="rect">
            <a:avLst/>
          </a:prstGeom>
          <a:noFill/>
          <a:ln w="9525">
            <a:noFill/>
            <a:miter lim="800000"/>
            <a:headEnd/>
            <a:tailEnd/>
          </a:ln>
        </p:spPr>
        <p:txBody>
          <a:bodyPr/>
          <a:lstStyle/>
          <a:p>
            <a:r>
              <a:rPr lang="en-US" altLang="zh-CN" sz="3200" b="1" dirty="0">
                <a:solidFill>
                  <a:schemeClr val="tx1">
                    <a:lumMod val="65000"/>
                    <a:lumOff val="35000"/>
                  </a:schemeClr>
                </a:solidFill>
                <a:latin typeface="微软雅黑" pitchFamily="34" charset="-122"/>
                <a:ea typeface="微软雅黑" pitchFamily="34" charset="-122"/>
                <a:cs typeface="Times New Roman" pitchFamily="18" charset="0"/>
              </a:rPr>
              <a:t>ARC </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平台主页</a:t>
            </a:r>
          </a:p>
        </p:txBody>
      </p:sp>
      <p:sp>
        <p:nvSpPr>
          <p:cNvPr id="3" name="Rectangle 6">
            <a:extLst>
              <a:ext uri="{FF2B5EF4-FFF2-40B4-BE49-F238E27FC236}">
                <a16:creationId xmlns:a16="http://schemas.microsoft.com/office/drawing/2014/main" id="{05A43CC5-9FD5-92E9-3149-33EBEC79CC62}"/>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9" name="图片 8" descr="图形用户界面, 网站&#10;&#10;描述已自动生成">
            <a:extLst>
              <a:ext uri="{FF2B5EF4-FFF2-40B4-BE49-F238E27FC236}">
                <a16:creationId xmlns:a16="http://schemas.microsoft.com/office/drawing/2014/main" id="{6C928B6A-9D67-6C10-0371-33CF53FB5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919" y="1973031"/>
            <a:ext cx="9381881" cy="4254752"/>
          </a:xfrm>
          <a:prstGeom prst="rect">
            <a:avLst/>
          </a:prstGeom>
        </p:spPr>
      </p:pic>
      <p:sp>
        <p:nvSpPr>
          <p:cNvPr id="8" name="线形标注 2(无边框) 7"/>
          <p:cNvSpPr/>
          <p:nvPr/>
        </p:nvSpPr>
        <p:spPr>
          <a:xfrm>
            <a:off x="2049358" y="3833277"/>
            <a:ext cx="2786082" cy="892007"/>
          </a:xfrm>
          <a:prstGeom prst="callout2">
            <a:avLst>
              <a:gd name="adj1" fmla="val -2944"/>
              <a:gd name="adj2" fmla="val 47433"/>
              <a:gd name="adj3" fmla="val -19533"/>
              <a:gd name="adj4" fmla="val 47260"/>
              <a:gd name="adj5" fmla="val -82860"/>
              <a:gd name="adj6" fmla="val 469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0">
                <a:solidFill>
                  <a:prstClr val="black"/>
                </a:solidFill>
                <a:latin typeface="微软雅黑" pitchFamily="34" charset="-122"/>
                <a:ea typeface="微软雅黑" pitchFamily="34" charset="-122"/>
              </a:rPr>
              <a:t>ARC</a:t>
            </a:r>
            <a:r>
              <a:rPr lang="zh-CN" altLang="en-US" dirty="0">
                <a:solidFill>
                  <a:prstClr val="black"/>
                </a:solidFill>
                <a:latin typeface="微软雅黑" pitchFamily="34" charset="-122"/>
                <a:ea typeface="微软雅黑" pitchFamily="34" charset="-122"/>
              </a:rPr>
              <a:t>平台主页，导航条，选择所需资源类型</a:t>
            </a:r>
          </a:p>
        </p:txBody>
      </p:sp>
      <p:sp>
        <p:nvSpPr>
          <p:cNvPr id="11" name="线形标注 2(无边框) 10"/>
          <p:cNvSpPr/>
          <p:nvPr/>
        </p:nvSpPr>
        <p:spPr>
          <a:xfrm>
            <a:off x="6367450" y="1233664"/>
            <a:ext cx="1785950" cy="1071570"/>
          </a:xfrm>
          <a:prstGeom prst="callout2">
            <a:avLst>
              <a:gd name="adj1" fmla="val 33030"/>
              <a:gd name="adj2" fmla="val -1769"/>
              <a:gd name="adj3" fmla="val 33030"/>
              <a:gd name="adj4" fmla="val -14671"/>
              <a:gd name="adj5" fmla="val 106379"/>
              <a:gd name="adj6" fmla="val -4743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检索区，始终位于页面正上方</a:t>
            </a:r>
          </a:p>
        </p:txBody>
      </p:sp>
      <p:sp>
        <p:nvSpPr>
          <p:cNvPr id="10" name="圆角矩形 9"/>
          <p:cNvSpPr/>
          <p:nvPr/>
        </p:nvSpPr>
        <p:spPr>
          <a:xfrm>
            <a:off x="2412298" y="2369519"/>
            <a:ext cx="8501122"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7" name="圆角矩形 6"/>
          <p:cNvSpPr/>
          <p:nvPr/>
        </p:nvSpPr>
        <p:spPr>
          <a:xfrm>
            <a:off x="2412298" y="2736720"/>
            <a:ext cx="6198302"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pic>
        <p:nvPicPr>
          <p:cNvPr id="13" name="Picture 9">
            <a:extLst>
              <a:ext uri="{FF2B5EF4-FFF2-40B4-BE49-F238E27FC236}">
                <a16:creationId xmlns:a16="http://schemas.microsoft.com/office/drawing/2014/main" id="{FE015092-D41E-6C40-3E74-0222F8FACB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0"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14</a:t>
            </a:fld>
            <a:endParaRPr lang="en-US"/>
          </a:p>
        </p:txBody>
      </p:sp>
      <p:pic>
        <p:nvPicPr>
          <p:cNvPr id="90114" name="Picture 2"/>
          <p:cNvPicPr>
            <a:picLocks noChangeAspect="1" noChangeArrowheads="1"/>
          </p:cNvPicPr>
          <p:nvPr/>
        </p:nvPicPr>
        <p:blipFill>
          <a:blip r:embed="rId2"/>
          <a:stretch>
            <a:fillRect/>
          </a:stretch>
        </p:blipFill>
        <p:spPr bwMode="auto">
          <a:xfrm>
            <a:off x="2708456" y="1928802"/>
            <a:ext cx="6888006" cy="4357718"/>
          </a:xfrm>
          <a:prstGeom prst="rect">
            <a:avLst/>
          </a:prstGeom>
          <a:noFill/>
          <a:ln w="9525">
            <a:solidFill>
              <a:schemeClr val="bg1">
                <a:lumMod val="65000"/>
              </a:schemeClr>
            </a:solidFill>
            <a:miter lim="800000"/>
            <a:headEnd/>
            <a:tailEnd/>
          </a:ln>
          <a:effectLst/>
        </p:spPr>
      </p:pic>
      <p:sp>
        <p:nvSpPr>
          <p:cNvPr id="10" name="圆角矩形 9"/>
          <p:cNvSpPr/>
          <p:nvPr/>
        </p:nvSpPr>
        <p:spPr>
          <a:xfrm>
            <a:off x="2595538" y="1928802"/>
            <a:ext cx="2428892" cy="285752"/>
          </a:xfrm>
          <a:prstGeom prst="roundRect">
            <a:avLst>
              <a:gd name="adj" fmla="val 50000"/>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5738810" y="1428736"/>
            <a:ext cx="1785950" cy="571504"/>
          </a:xfrm>
          <a:prstGeom prst="callout2">
            <a:avLst>
              <a:gd name="adj1" fmla="val 50000"/>
              <a:gd name="adj2" fmla="val -1769"/>
              <a:gd name="adj3" fmla="val 106461"/>
              <a:gd name="adj4" fmla="val -16999"/>
              <a:gd name="adj5" fmla="val 108080"/>
              <a:gd name="adj6" fmla="val -3813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最新文章、图书</a:t>
            </a:r>
          </a:p>
        </p:txBody>
      </p:sp>
      <p:sp>
        <p:nvSpPr>
          <p:cNvPr id="14" name="Rectangle 4"/>
          <p:cNvSpPr>
            <a:spLocks noChangeArrowheads="1"/>
          </p:cNvSpPr>
          <p:nvPr/>
        </p:nvSpPr>
        <p:spPr bwMode="auto">
          <a:xfrm>
            <a:off x="1940911" y="528768"/>
            <a:ext cx="2952328" cy="633413"/>
          </a:xfrm>
          <a:prstGeom prst="rect">
            <a:avLst/>
          </a:prstGeom>
          <a:noFill/>
          <a:ln w="9525">
            <a:noFill/>
            <a:miter lim="800000"/>
            <a:headEnd/>
            <a:tailEnd/>
          </a:ln>
        </p:spPr>
        <p:txBody>
          <a:bodyPr/>
          <a:lstStyle/>
          <a:p>
            <a:r>
              <a:rPr lang="en-US" altLang="zh-CN" sz="3200" b="1" dirty="0">
                <a:solidFill>
                  <a:schemeClr val="tx1">
                    <a:lumMod val="65000"/>
                    <a:lumOff val="35000"/>
                  </a:schemeClr>
                </a:solidFill>
                <a:latin typeface="微软雅黑" pitchFamily="34" charset="-122"/>
                <a:ea typeface="微软雅黑" pitchFamily="34" charset="-122"/>
                <a:cs typeface="Times New Roman" pitchFamily="18" charset="0"/>
              </a:rPr>
              <a:t>ARC </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平台主页</a:t>
            </a:r>
          </a:p>
        </p:txBody>
      </p:sp>
      <p:sp>
        <p:nvSpPr>
          <p:cNvPr id="3" name="Rectangle 6">
            <a:extLst>
              <a:ext uri="{FF2B5EF4-FFF2-40B4-BE49-F238E27FC236}">
                <a16:creationId xmlns:a16="http://schemas.microsoft.com/office/drawing/2014/main" id="{1F201DA8-1C0D-BDEF-40AC-BABAAD36B303}"/>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6" name="Picture 9">
            <a:extLst>
              <a:ext uri="{FF2B5EF4-FFF2-40B4-BE49-F238E27FC236}">
                <a16:creationId xmlns:a16="http://schemas.microsoft.com/office/drawing/2014/main" id="{11CAC33F-1105-F366-546F-2F7A2FEDCE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15</a:t>
            </a:fld>
            <a:endParaRPr lang="en-US"/>
          </a:p>
        </p:txBody>
      </p:sp>
      <p:pic>
        <p:nvPicPr>
          <p:cNvPr id="2051" name="Picture 3"/>
          <p:cNvPicPr>
            <a:picLocks noChangeAspect="1" noChangeArrowheads="1"/>
          </p:cNvPicPr>
          <p:nvPr/>
        </p:nvPicPr>
        <p:blipFill>
          <a:blip r:embed="rId2"/>
          <a:stretch>
            <a:fillRect/>
          </a:stretch>
        </p:blipFill>
        <p:spPr bwMode="auto">
          <a:xfrm>
            <a:off x="1881158" y="3133866"/>
            <a:ext cx="8152336" cy="285137"/>
          </a:xfrm>
          <a:prstGeom prst="rect">
            <a:avLst/>
          </a:prstGeom>
          <a:noFill/>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8" name="线形标注 2(无边框) 7"/>
          <p:cNvSpPr/>
          <p:nvPr/>
        </p:nvSpPr>
        <p:spPr>
          <a:xfrm>
            <a:off x="2024034" y="4562318"/>
            <a:ext cx="2714644" cy="1500198"/>
          </a:xfrm>
          <a:prstGeom prst="callout2">
            <a:avLst>
              <a:gd name="adj1" fmla="val 46455"/>
              <a:gd name="adj2" fmla="val 102726"/>
              <a:gd name="adj3" fmla="val 45532"/>
              <a:gd name="adj4" fmla="val 118113"/>
              <a:gd name="adj5" fmla="val -62938"/>
              <a:gd name="adj6" fmla="val 13348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可根据单词、短语、</a:t>
            </a:r>
            <a:r>
              <a:rPr lang="en-US" altLang="zh-CN" dirty="0">
                <a:solidFill>
                  <a:prstClr val="black"/>
                </a:solidFill>
                <a:latin typeface="微软雅黑" pitchFamily="34" charset="-122"/>
                <a:ea typeface="微软雅黑" pitchFamily="34" charset="-122"/>
              </a:rPr>
              <a:t>DOI/ISBN</a:t>
            </a:r>
            <a:r>
              <a:rPr lang="zh-CN" altLang="en-US" dirty="0">
                <a:solidFill>
                  <a:prstClr val="black"/>
                </a:solidFill>
                <a:latin typeface="微软雅黑" pitchFamily="34" charset="-122"/>
                <a:ea typeface="微软雅黑" pitchFamily="34" charset="-122"/>
              </a:rPr>
              <a:t>号、关键词、作者等进行简单搜索</a:t>
            </a:r>
          </a:p>
        </p:txBody>
      </p:sp>
      <p:sp>
        <p:nvSpPr>
          <p:cNvPr id="10" name="圆角矩形 9"/>
          <p:cNvSpPr/>
          <p:nvPr/>
        </p:nvSpPr>
        <p:spPr>
          <a:xfrm>
            <a:off x="3309918" y="3000372"/>
            <a:ext cx="3929090" cy="57150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圆角矩形 10"/>
          <p:cNvSpPr/>
          <p:nvPr/>
        </p:nvSpPr>
        <p:spPr>
          <a:xfrm>
            <a:off x="8882082" y="2857496"/>
            <a:ext cx="1214446" cy="7858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2" name="线形标注 2(无边框) 11"/>
          <p:cNvSpPr/>
          <p:nvPr/>
        </p:nvSpPr>
        <p:spPr>
          <a:xfrm>
            <a:off x="6960096" y="4857760"/>
            <a:ext cx="1779110" cy="928694"/>
          </a:xfrm>
          <a:prstGeom prst="callout2">
            <a:avLst>
              <a:gd name="adj1" fmla="val 47096"/>
              <a:gd name="adj2" fmla="val 101436"/>
              <a:gd name="adj3" fmla="val 44111"/>
              <a:gd name="adj4" fmla="val 126511"/>
              <a:gd name="adj5" fmla="val -129469"/>
              <a:gd name="adj6" fmla="val 140204"/>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如需精确搜索</a:t>
            </a:r>
            <a:endParaRPr lang="en-US" altLang="zh-CN" dirty="0">
              <a:solidFill>
                <a:prstClr val="black"/>
              </a:solidFill>
              <a:latin typeface="微软雅黑" pitchFamily="34" charset="-122"/>
              <a:ea typeface="微软雅黑" pitchFamily="34" charset="-122"/>
            </a:endParaRPr>
          </a:p>
          <a:p>
            <a:pPr marL="0" lvl="1" algn="just">
              <a:lnSpc>
                <a:spcPct val="150000"/>
              </a:lnSpc>
              <a:defRPr/>
            </a:pPr>
            <a:r>
              <a:rPr lang="zh-CN" altLang="en-US" dirty="0">
                <a:solidFill>
                  <a:prstClr val="black"/>
                </a:solidFill>
                <a:latin typeface="微软雅黑" pitchFamily="34" charset="-122"/>
                <a:ea typeface="微软雅黑" pitchFamily="34" charset="-122"/>
              </a:rPr>
              <a:t>点击此处</a:t>
            </a:r>
          </a:p>
        </p:txBody>
      </p:sp>
      <p:sp>
        <p:nvSpPr>
          <p:cNvPr id="14" name="Rectangle 4"/>
          <p:cNvSpPr>
            <a:spLocks noChangeArrowheads="1"/>
          </p:cNvSpPr>
          <p:nvPr/>
        </p:nvSpPr>
        <p:spPr bwMode="auto">
          <a:xfrm>
            <a:off x="1919536" y="1340769"/>
            <a:ext cx="2952328"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快速检索</a:t>
            </a:r>
          </a:p>
        </p:txBody>
      </p:sp>
      <p:sp>
        <p:nvSpPr>
          <p:cNvPr id="3" name="Rectangle 6">
            <a:extLst>
              <a:ext uri="{FF2B5EF4-FFF2-40B4-BE49-F238E27FC236}">
                <a16:creationId xmlns:a16="http://schemas.microsoft.com/office/drawing/2014/main" id="{FA8E0648-F413-52F6-4D12-8CC6DA8999F8}"/>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6" name="Picture 9">
            <a:extLst>
              <a:ext uri="{FF2B5EF4-FFF2-40B4-BE49-F238E27FC236}">
                <a16:creationId xmlns:a16="http://schemas.microsoft.com/office/drawing/2014/main" id="{07E50225-4035-A41A-E279-7E474F1E3D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Documents and Settings\Lycia\桌面\AIAA Journal (AIAA)_副本.png"/>
          <p:cNvPicPr>
            <a:picLocks noChangeAspect="1" noChangeArrowheads="1"/>
          </p:cNvPicPr>
          <p:nvPr/>
        </p:nvPicPr>
        <p:blipFill>
          <a:blip r:embed="rId2"/>
          <a:stretch>
            <a:fillRect/>
          </a:stretch>
        </p:blipFill>
        <p:spPr bwMode="auto">
          <a:xfrm>
            <a:off x="3142767" y="1624721"/>
            <a:ext cx="6839433" cy="4411766"/>
          </a:xfrm>
          <a:prstGeom prst="rect">
            <a:avLst/>
          </a:prstGeom>
          <a:noFill/>
          <a:ln>
            <a:solidFill>
              <a:schemeClr val="bg1">
                <a:lumMod val="65000"/>
              </a:schemeClr>
            </a:solidFill>
          </a:ln>
        </p:spPr>
      </p:pic>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16</a:t>
            </a:fld>
            <a:endParaRPr lang="en-US"/>
          </a:p>
        </p:txBody>
      </p:sp>
      <p:sp>
        <p:nvSpPr>
          <p:cNvPr id="9" name="Rectangle 4"/>
          <p:cNvSpPr>
            <a:spLocks noChangeArrowheads="1"/>
          </p:cNvSpPr>
          <p:nvPr/>
        </p:nvSpPr>
        <p:spPr bwMode="auto">
          <a:xfrm>
            <a:off x="2008074" y="714356"/>
            <a:ext cx="2016224"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期刊浏览</a:t>
            </a:r>
          </a:p>
        </p:txBody>
      </p:sp>
      <p:sp>
        <p:nvSpPr>
          <p:cNvPr id="8" name="圆角矩形 7"/>
          <p:cNvSpPr/>
          <p:nvPr/>
        </p:nvSpPr>
        <p:spPr>
          <a:xfrm>
            <a:off x="3702827" y="5660636"/>
            <a:ext cx="642942" cy="3571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线形标注 2(无边框) 10"/>
          <p:cNvSpPr/>
          <p:nvPr/>
        </p:nvSpPr>
        <p:spPr>
          <a:xfrm>
            <a:off x="2208639" y="4626056"/>
            <a:ext cx="1071570" cy="1214446"/>
          </a:xfrm>
          <a:prstGeom prst="callout2">
            <a:avLst>
              <a:gd name="adj1" fmla="val 46889"/>
              <a:gd name="adj2" fmla="val 105060"/>
              <a:gd name="adj3" fmla="val 41877"/>
              <a:gd name="adj4" fmla="val 99078"/>
              <a:gd name="adj5" fmla="val 86246"/>
              <a:gd name="adj6" fmla="val 145858"/>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ct val="150000"/>
              </a:lnSpc>
              <a:defRPr/>
            </a:pPr>
            <a:r>
              <a:rPr lang="zh-CN" altLang="en-US" dirty="0">
                <a:solidFill>
                  <a:prstClr val="black"/>
                </a:solidFill>
                <a:latin typeface="微软雅黑" pitchFamily="34" charset="-122"/>
                <a:ea typeface="微软雅黑" pitchFamily="34" charset="-122"/>
              </a:rPr>
              <a:t>点击浏   览全部  期刊</a:t>
            </a:r>
          </a:p>
        </p:txBody>
      </p:sp>
      <p:sp>
        <p:nvSpPr>
          <p:cNvPr id="2" name="Rectangle 6">
            <a:extLst>
              <a:ext uri="{FF2B5EF4-FFF2-40B4-BE49-F238E27FC236}">
                <a16:creationId xmlns:a16="http://schemas.microsoft.com/office/drawing/2014/main" id="{94ADD425-B3BC-5EA8-AD6E-91C0DE772741}"/>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9AACA18A-197B-FB00-5FEA-ACA53AE537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ycia\桌面\Show Publications (AIAA)_副本.jpg"/>
          <p:cNvPicPr>
            <a:picLocks noChangeAspect="1" noChangeArrowheads="1"/>
          </p:cNvPicPr>
          <p:nvPr/>
        </p:nvPicPr>
        <p:blipFill>
          <a:blip r:embed="rId2"/>
          <a:stretch>
            <a:fillRect/>
          </a:stretch>
        </p:blipFill>
        <p:spPr bwMode="auto">
          <a:xfrm>
            <a:off x="4524364" y="1214422"/>
            <a:ext cx="5798102" cy="4929222"/>
          </a:xfrm>
          <a:prstGeom prst="rect">
            <a:avLst/>
          </a:prstGeom>
          <a:noFill/>
          <a:ln>
            <a:solidFill>
              <a:schemeClr val="bg1">
                <a:lumMod val="65000"/>
              </a:schemeClr>
            </a:solidFill>
          </a:ln>
        </p:spPr>
      </p:pic>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17</a:t>
            </a:fld>
            <a:endParaRPr lang="en-US"/>
          </a:p>
        </p:txBody>
      </p:sp>
      <p:sp>
        <p:nvSpPr>
          <p:cNvPr id="8" name="线形标注 2(无边框) 7"/>
          <p:cNvSpPr/>
          <p:nvPr/>
        </p:nvSpPr>
        <p:spPr>
          <a:xfrm>
            <a:off x="8239140" y="4286256"/>
            <a:ext cx="2214578" cy="1214446"/>
          </a:xfrm>
          <a:prstGeom prst="callout2">
            <a:avLst>
              <a:gd name="adj1" fmla="val -60259"/>
              <a:gd name="adj2" fmla="val 61766"/>
              <a:gd name="adj3" fmla="val -4558"/>
              <a:gd name="adj4" fmla="val 39249"/>
              <a:gd name="adj5" fmla="val -68182"/>
              <a:gd name="adj6" fmla="val -25788"/>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zh-CN" altLang="en-US" dirty="0">
                <a:solidFill>
                  <a:schemeClr val="tx1"/>
                </a:solidFill>
                <a:latin typeface="微软雅黑" pitchFamily="34" charset="-122"/>
                <a:ea typeface="微软雅黑" pitchFamily="34" charset="-122"/>
              </a:rPr>
              <a:t>按最新出版</a:t>
            </a:r>
            <a:r>
              <a:rPr lang="en-US" altLang="zh-CN" dirty="0">
                <a:solidFill>
                  <a:schemeClr val="tx1"/>
                </a:solidFill>
                <a:latin typeface="微软雅黑" pitchFamily="34" charset="-122"/>
                <a:ea typeface="微软雅黑" pitchFamily="34" charset="-122"/>
              </a:rPr>
              <a:t>/</a:t>
            </a:r>
            <a:r>
              <a:rPr lang="zh-CN" altLang="en-US" dirty="0">
                <a:solidFill>
                  <a:schemeClr val="tx1"/>
                </a:solidFill>
                <a:latin typeface="微软雅黑" pitchFamily="34" charset="-122"/>
                <a:ea typeface="微软雅黑" pitchFamily="34" charset="-122"/>
              </a:rPr>
              <a:t>字母顺序排序， 可选择每页显示文章篇数</a:t>
            </a:r>
            <a:endParaRPr lang="en-US" altLang="zh-CN" dirty="0">
              <a:solidFill>
                <a:schemeClr val="tx1"/>
              </a:solidFill>
              <a:latin typeface="微软雅黑" pitchFamily="34" charset="-122"/>
              <a:ea typeface="微软雅黑" pitchFamily="34" charset="-122"/>
            </a:endParaRPr>
          </a:p>
        </p:txBody>
      </p:sp>
      <p:sp>
        <p:nvSpPr>
          <p:cNvPr id="10" name="线形标注 2(无边框) 9"/>
          <p:cNvSpPr/>
          <p:nvPr/>
        </p:nvSpPr>
        <p:spPr>
          <a:xfrm>
            <a:off x="1952596" y="3643314"/>
            <a:ext cx="1785950" cy="1214446"/>
          </a:xfrm>
          <a:prstGeom prst="callout2">
            <a:avLst>
              <a:gd name="adj1" fmla="val 38245"/>
              <a:gd name="adj2" fmla="val 106809"/>
              <a:gd name="adj3" fmla="val 38245"/>
              <a:gd name="adj4" fmla="val 121098"/>
              <a:gd name="adj5" fmla="val -9518"/>
              <a:gd name="adj6" fmla="val 17916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点击检索所有在版的和已停刊的期刊</a:t>
            </a:r>
          </a:p>
        </p:txBody>
      </p:sp>
      <p:sp>
        <p:nvSpPr>
          <p:cNvPr id="11" name="Rectangle 4"/>
          <p:cNvSpPr>
            <a:spLocks noChangeArrowheads="1"/>
          </p:cNvSpPr>
          <p:nvPr/>
        </p:nvSpPr>
        <p:spPr bwMode="auto">
          <a:xfrm>
            <a:off x="1894227" y="674035"/>
            <a:ext cx="2016224"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期刊浏览</a:t>
            </a:r>
          </a:p>
        </p:txBody>
      </p:sp>
      <p:sp>
        <p:nvSpPr>
          <p:cNvPr id="9" name="圆角矩形 8"/>
          <p:cNvSpPr/>
          <p:nvPr/>
        </p:nvSpPr>
        <p:spPr>
          <a:xfrm>
            <a:off x="8667768" y="2928934"/>
            <a:ext cx="1357322" cy="571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881818" y="2857496"/>
            <a:ext cx="1285884" cy="5000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6">
            <a:extLst>
              <a:ext uri="{FF2B5EF4-FFF2-40B4-BE49-F238E27FC236}">
                <a16:creationId xmlns:a16="http://schemas.microsoft.com/office/drawing/2014/main" id="{4C127DAC-EDA8-3C74-5F2F-EBBBFB087C9A}"/>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20095B14-2057-20CD-63F4-572644FFE8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Documents and Settings\Lycia\桌面\AIAA Journal (AIAA)_副本.png"/>
          <p:cNvPicPr>
            <a:picLocks noChangeAspect="1" noChangeArrowheads="1"/>
          </p:cNvPicPr>
          <p:nvPr/>
        </p:nvPicPr>
        <p:blipFill>
          <a:blip r:embed="rId2"/>
          <a:stretch>
            <a:fillRect/>
          </a:stretch>
        </p:blipFill>
        <p:spPr bwMode="auto">
          <a:xfrm>
            <a:off x="3452794" y="1772199"/>
            <a:ext cx="6839433" cy="4411766"/>
          </a:xfrm>
          <a:prstGeom prst="rect">
            <a:avLst/>
          </a:prstGeom>
          <a:noFill/>
          <a:ln>
            <a:solidFill>
              <a:schemeClr val="bg1">
                <a:lumMod val="65000"/>
              </a:schemeClr>
            </a:solidFill>
          </a:ln>
        </p:spPr>
      </p:pic>
      <p:sp>
        <p:nvSpPr>
          <p:cNvPr id="7" name="线形标注 2(无边框) 6"/>
          <p:cNvSpPr/>
          <p:nvPr/>
        </p:nvSpPr>
        <p:spPr>
          <a:xfrm>
            <a:off x="6060430" y="932601"/>
            <a:ext cx="2571768" cy="1214446"/>
          </a:xfrm>
          <a:prstGeom prst="callout2">
            <a:avLst>
              <a:gd name="adj1" fmla="val 49044"/>
              <a:gd name="adj2" fmla="val -221"/>
              <a:gd name="adj3" fmla="val 48405"/>
              <a:gd name="adj4" fmla="val -12760"/>
              <a:gd name="adj5" fmla="val 141844"/>
              <a:gd name="adj6" fmla="val -51774"/>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ct val="150000"/>
              </a:lnSpc>
              <a:defRPr/>
            </a:pPr>
            <a:r>
              <a:rPr lang="zh-CN" altLang="en-US" dirty="0">
                <a:solidFill>
                  <a:prstClr val="black"/>
                </a:solidFill>
                <a:latin typeface="微软雅黑" pitchFamily="34" charset="-122"/>
                <a:ea typeface="微软雅黑" pitchFamily="34" charset="-122"/>
              </a:rPr>
              <a:t>选择一份期刊，以 </a:t>
            </a:r>
            <a:r>
              <a:rPr lang="en-US" altLang="zh-CN" dirty="0">
                <a:solidFill>
                  <a:prstClr val="black"/>
                </a:solidFill>
                <a:latin typeface="微软雅黑" pitchFamily="34" charset="-122"/>
                <a:ea typeface="微软雅黑" pitchFamily="34" charset="-122"/>
              </a:rPr>
              <a:t>AIAA Journal</a:t>
            </a:r>
            <a:r>
              <a:rPr lang="zh-CN" altLang="en-US" dirty="0">
                <a:solidFill>
                  <a:prstClr val="black"/>
                </a:solidFill>
                <a:latin typeface="微软雅黑" pitchFamily="34" charset="-122"/>
                <a:ea typeface="微软雅黑" pitchFamily="34" charset="-122"/>
              </a:rPr>
              <a:t> 为例，点击进入期刊主页</a:t>
            </a:r>
          </a:p>
        </p:txBody>
      </p:sp>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18</a:t>
            </a:fld>
            <a:endParaRPr lang="en-US"/>
          </a:p>
        </p:txBody>
      </p:sp>
      <p:sp>
        <p:nvSpPr>
          <p:cNvPr id="9" name="Rectangle 4"/>
          <p:cNvSpPr>
            <a:spLocks noChangeArrowheads="1"/>
          </p:cNvSpPr>
          <p:nvPr/>
        </p:nvSpPr>
        <p:spPr bwMode="auto">
          <a:xfrm>
            <a:off x="1710632" y="674035"/>
            <a:ext cx="2016224"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期刊浏览</a:t>
            </a:r>
          </a:p>
        </p:txBody>
      </p:sp>
      <p:sp>
        <p:nvSpPr>
          <p:cNvPr id="10" name="圆角矩形 9"/>
          <p:cNvSpPr/>
          <p:nvPr/>
        </p:nvSpPr>
        <p:spPr>
          <a:xfrm>
            <a:off x="4086835" y="2630537"/>
            <a:ext cx="642942" cy="2143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6">
            <a:extLst>
              <a:ext uri="{FF2B5EF4-FFF2-40B4-BE49-F238E27FC236}">
                <a16:creationId xmlns:a16="http://schemas.microsoft.com/office/drawing/2014/main" id="{1A311346-9491-5476-A6F6-A745010639A8}"/>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9B05A6EF-706E-9659-CB84-F7BB6FAB96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Lycia\桌面\AIAA Journal (AIAA)_副本.jpg"/>
          <p:cNvPicPr>
            <a:picLocks noChangeAspect="1" noChangeArrowheads="1"/>
          </p:cNvPicPr>
          <p:nvPr/>
        </p:nvPicPr>
        <p:blipFill>
          <a:blip r:embed="rId2"/>
          <a:stretch>
            <a:fillRect/>
          </a:stretch>
        </p:blipFill>
        <p:spPr bwMode="auto">
          <a:xfrm>
            <a:off x="3624210" y="1307448"/>
            <a:ext cx="6982533" cy="5000636"/>
          </a:xfrm>
          <a:prstGeom prst="rect">
            <a:avLst/>
          </a:prstGeom>
          <a:noFill/>
          <a:ln>
            <a:solidFill>
              <a:schemeClr val="bg1">
                <a:lumMod val="65000"/>
              </a:schemeClr>
            </a:solidFill>
          </a:ln>
        </p:spPr>
      </p:pic>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19</a:t>
            </a:fld>
            <a:endParaRPr lang="en-US"/>
          </a:p>
        </p:txBody>
      </p:sp>
      <p:sp>
        <p:nvSpPr>
          <p:cNvPr id="7" name="线形标注 2(无边框) 6"/>
          <p:cNvSpPr/>
          <p:nvPr/>
        </p:nvSpPr>
        <p:spPr>
          <a:xfrm>
            <a:off x="2034331" y="3950087"/>
            <a:ext cx="1357290" cy="1071570"/>
          </a:xfrm>
          <a:prstGeom prst="callout2">
            <a:avLst>
              <a:gd name="adj1" fmla="val 47194"/>
              <a:gd name="adj2" fmla="val 101705"/>
              <a:gd name="adj3" fmla="val 45901"/>
              <a:gd name="adj4" fmla="val 125570"/>
              <a:gd name="adj5" fmla="val 148652"/>
              <a:gd name="adj6" fmla="val 25322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选择所需阅读的卷期</a:t>
            </a:r>
          </a:p>
        </p:txBody>
      </p:sp>
      <p:sp>
        <p:nvSpPr>
          <p:cNvPr id="8" name="圆角矩形 7"/>
          <p:cNvSpPr/>
          <p:nvPr/>
        </p:nvSpPr>
        <p:spPr>
          <a:xfrm>
            <a:off x="5417339" y="5552209"/>
            <a:ext cx="1357322" cy="571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4"/>
          <p:cNvSpPr>
            <a:spLocks noChangeArrowheads="1"/>
          </p:cNvSpPr>
          <p:nvPr/>
        </p:nvSpPr>
        <p:spPr bwMode="auto">
          <a:xfrm>
            <a:off x="1801741" y="674035"/>
            <a:ext cx="2016224"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期刊浏览</a:t>
            </a:r>
          </a:p>
        </p:txBody>
      </p:sp>
      <p:sp>
        <p:nvSpPr>
          <p:cNvPr id="2" name="Rectangle 6">
            <a:extLst>
              <a:ext uri="{FF2B5EF4-FFF2-40B4-BE49-F238E27FC236}">
                <a16:creationId xmlns:a16="http://schemas.microsoft.com/office/drawing/2014/main" id="{BE82C8E5-F06C-17C6-F098-0F415F90E080}"/>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270C8916-4BEB-6EC4-E582-096DE32152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881158" y="1184682"/>
            <a:ext cx="8643998" cy="1092190"/>
          </a:xfr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pPr eaLnBrk="1" hangingPunct="1">
              <a:lnSpc>
                <a:spcPct val="110000"/>
              </a:lnSpc>
            </a:pPr>
            <a:r>
              <a:rPr lang="en-US" altLang="zh-CN" sz="4000" b="1" dirty="0">
                <a:solidFill>
                  <a:schemeClr val="tx1">
                    <a:lumMod val="65000"/>
                    <a:lumOff val="35000"/>
                  </a:schemeClr>
                </a:solidFill>
                <a:latin typeface="微软雅黑" pitchFamily="34" charset="-122"/>
                <a:ea typeface="微软雅黑" pitchFamily="34" charset="-122"/>
                <a:cs typeface="Times New Roman" pitchFamily="18" charset="0"/>
              </a:rPr>
              <a:t>AIAA </a:t>
            </a:r>
            <a:r>
              <a:rPr sz="4000" b="1" dirty="0">
                <a:solidFill>
                  <a:schemeClr val="tx1">
                    <a:lumMod val="65000"/>
                    <a:lumOff val="35000"/>
                  </a:schemeClr>
                </a:solidFill>
                <a:latin typeface="微软雅黑" pitchFamily="34" charset="-122"/>
                <a:ea typeface="微软雅黑" pitchFamily="34" charset="-122"/>
                <a:cs typeface="Times New Roman" pitchFamily="18" charset="0"/>
              </a:rPr>
              <a:t>美国航空航天学会</a:t>
            </a:r>
            <a:br>
              <a:rPr lang="en-US" sz="3200" b="1" dirty="0">
                <a:solidFill>
                  <a:schemeClr val="tx1">
                    <a:lumMod val="65000"/>
                    <a:lumOff val="35000"/>
                  </a:schemeClr>
                </a:solidFill>
                <a:latin typeface="微软雅黑" pitchFamily="34" charset="-122"/>
                <a:ea typeface="微软雅黑" pitchFamily="34" charset="-122"/>
                <a:cs typeface="Times New Roman" pitchFamily="18" charset="0"/>
              </a:rPr>
            </a:br>
            <a:r>
              <a:rPr lang="en-US" altLang="zh-CN" sz="2700" b="1" dirty="0">
                <a:solidFill>
                  <a:schemeClr val="tx1">
                    <a:lumMod val="65000"/>
                    <a:lumOff val="35000"/>
                  </a:schemeClr>
                </a:solidFill>
                <a:latin typeface="微软雅黑" pitchFamily="34" charset="-122"/>
                <a:ea typeface="微软雅黑" pitchFamily="34" charset="-122"/>
                <a:cs typeface="Times New Roman" pitchFamily="18" charset="0"/>
              </a:rPr>
              <a:t>American Institute of Aeronautics and Astronautics</a:t>
            </a:r>
            <a:endParaRPr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
        <p:nvSpPr>
          <p:cNvPr id="4099" name="Rectangle 3"/>
          <p:cNvSpPr>
            <a:spLocks noGrp="1" noChangeArrowheads="1"/>
          </p:cNvSpPr>
          <p:nvPr>
            <p:ph type="body" idx="1"/>
          </p:nvPr>
        </p:nvSpPr>
        <p:spPr bwMode="auto">
          <a:xfrm>
            <a:off x="1952596" y="2456798"/>
            <a:ext cx="4643470" cy="3780514"/>
          </a:xfrm>
          <a:noFill/>
          <a:ln>
            <a:miter lim="800000"/>
            <a:headEnd/>
            <a:tailEnd/>
          </a:ln>
        </p:spPr>
        <p:txBody>
          <a:bodyPr vert="horz" wrap="square" lIns="91440" tIns="45720" rIns="91440" bIns="45720" numCol="1" rtlCol="0" anchor="t" anchorCtr="0" compatLnSpc="1">
            <a:prstTxWarp prst="textNoShape">
              <a:avLst/>
            </a:prstTxWarp>
            <a:normAutofit/>
          </a:bodyPr>
          <a:lstStyle/>
          <a:p>
            <a:pPr marL="365125" indent="-365125" algn="just">
              <a:lnSpc>
                <a:spcPct val="150000"/>
              </a:lnSpc>
              <a:spcBef>
                <a:spcPts val="1200"/>
              </a:spcBef>
              <a:buFont typeface="Wingdings" pitchFamily="2" charset="2"/>
              <a:buChar char="Ø"/>
            </a:pPr>
            <a:r>
              <a:rPr lang="en-US" altLang="zh-CN" sz="1800" dirty="0">
                <a:solidFill>
                  <a:schemeClr val="tx1">
                    <a:lumMod val="75000"/>
                    <a:lumOff val="25000"/>
                  </a:schemeClr>
                </a:solidFill>
                <a:latin typeface="微软雅黑" pitchFamily="34" charset="-122"/>
                <a:ea typeface="微软雅黑" pitchFamily="34" charset="-122"/>
              </a:rPr>
              <a:t>1963</a:t>
            </a:r>
            <a:r>
              <a:rPr lang="zh-CN" altLang="en-US" sz="1800" dirty="0">
                <a:solidFill>
                  <a:schemeClr val="tx1">
                    <a:lumMod val="75000"/>
                    <a:lumOff val="25000"/>
                  </a:schemeClr>
                </a:solidFill>
                <a:latin typeface="微软雅黑" pitchFamily="34" charset="-122"/>
                <a:ea typeface="微软雅黑" pitchFamily="34" charset="-122"/>
              </a:rPr>
              <a:t>年</a:t>
            </a:r>
            <a:r>
              <a:rPr sz="1800" dirty="0">
                <a:solidFill>
                  <a:schemeClr val="tx1">
                    <a:lumMod val="75000"/>
                    <a:lumOff val="25000"/>
                  </a:schemeClr>
                </a:solidFill>
                <a:latin typeface="微软雅黑" pitchFamily="34" charset="-122"/>
                <a:ea typeface="微软雅黑" pitchFamily="34" charset="-122"/>
              </a:rPr>
              <a:t>由 </a:t>
            </a:r>
            <a:r>
              <a:rPr lang="zh-CN" altLang="en-US" sz="1800" b="1" dirty="0">
                <a:solidFill>
                  <a:schemeClr val="tx1">
                    <a:lumMod val="75000"/>
                    <a:lumOff val="25000"/>
                  </a:schemeClr>
                </a:solidFill>
                <a:latin typeface="微软雅黑" pitchFamily="34" charset="-122"/>
                <a:ea typeface="微软雅黑" pitchFamily="34" charset="-122"/>
              </a:rPr>
              <a:t>美国火箭学会 </a:t>
            </a:r>
            <a:r>
              <a:rPr lang="zh-CN" altLang="en-US" sz="1800" dirty="0">
                <a:solidFill>
                  <a:schemeClr val="tx1">
                    <a:lumMod val="75000"/>
                    <a:lumOff val="25000"/>
                  </a:schemeClr>
                </a:solidFill>
                <a:latin typeface="微软雅黑" pitchFamily="34" charset="-122"/>
                <a:ea typeface="微软雅黑" pitchFamily="34" charset="-122"/>
              </a:rPr>
              <a:t>和 </a:t>
            </a:r>
            <a:r>
              <a:rPr lang="zh-CN" altLang="en-US" sz="1800" b="1" dirty="0">
                <a:solidFill>
                  <a:schemeClr val="tx1">
                    <a:lumMod val="75000"/>
                    <a:lumOff val="25000"/>
                  </a:schemeClr>
                </a:solidFill>
                <a:latin typeface="微软雅黑" pitchFamily="34" charset="-122"/>
                <a:ea typeface="微软雅黑" pitchFamily="34" charset="-122"/>
              </a:rPr>
              <a:t>美国宇航科学学会 </a:t>
            </a:r>
            <a:r>
              <a:rPr lang="zh-CN" altLang="en-US" sz="1800" dirty="0">
                <a:solidFill>
                  <a:schemeClr val="tx1">
                    <a:lumMod val="75000"/>
                    <a:lumOff val="25000"/>
                  </a:schemeClr>
                </a:solidFill>
                <a:latin typeface="微软雅黑" pitchFamily="34" charset="-122"/>
                <a:ea typeface="微软雅黑" pitchFamily="34" charset="-122"/>
              </a:rPr>
              <a:t>合并而成。 </a:t>
            </a:r>
          </a:p>
          <a:p>
            <a:pPr marL="365125" indent="-365125" algn="just">
              <a:lnSpc>
                <a:spcPct val="150000"/>
              </a:lnSpc>
              <a:spcBef>
                <a:spcPts val="1200"/>
              </a:spcBef>
              <a:buFont typeface="Wingdings" pitchFamily="2" charset="2"/>
              <a:buChar char="Ø"/>
            </a:pPr>
            <a:r>
              <a:rPr lang="en-US" altLang="zh-CN" sz="1800" dirty="0" err="1">
                <a:solidFill>
                  <a:schemeClr val="tx1">
                    <a:lumMod val="75000"/>
                    <a:lumOff val="25000"/>
                  </a:schemeClr>
                </a:solidFill>
                <a:latin typeface="微软雅黑" pitchFamily="34" charset="-122"/>
                <a:ea typeface="微软雅黑" pitchFamily="34" charset="-122"/>
              </a:rPr>
              <a:t>致力于航空</a:t>
            </a:r>
            <a:r>
              <a:rPr sz="1800" dirty="0" err="1">
                <a:solidFill>
                  <a:schemeClr val="tx1">
                    <a:lumMod val="75000"/>
                    <a:lumOff val="25000"/>
                  </a:schemeClr>
                </a:solidFill>
                <a:latin typeface="微软雅黑" pitchFamily="34" charset="-122"/>
                <a:ea typeface="微软雅黑" pitchFamily="34" charset="-122"/>
              </a:rPr>
              <a:t>、</a:t>
            </a:r>
            <a:r>
              <a:rPr lang="en-US" altLang="zh-CN" sz="1800" dirty="0" err="1">
                <a:solidFill>
                  <a:schemeClr val="tx1">
                    <a:lumMod val="75000"/>
                    <a:lumOff val="25000"/>
                  </a:schemeClr>
                </a:solidFill>
                <a:latin typeface="微软雅黑" pitchFamily="34" charset="-122"/>
                <a:ea typeface="微软雅黑" pitchFamily="34" charset="-122"/>
              </a:rPr>
              <a:t>航天</a:t>
            </a:r>
            <a:r>
              <a:rPr sz="1800" dirty="0" err="1">
                <a:solidFill>
                  <a:schemeClr val="tx1">
                    <a:lumMod val="75000"/>
                    <a:lumOff val="25000"/>
                  </a:schemeClr>
                </a:solidFill>
                <a:latin typeface="微软雅黑" pitchFamily="34" charset="-122"/>
                <a:ea typeface="微软雅黑" pitchFamily="34" charset="-122"/>
              </a:rPr>
              <a:t>、</a:t>
            </a:r>
            <a:r>
              <a:rPr lang="en-US" altLang="zh-CN" sz="1800" dirty="0" err="1">
                <a:solidFill>
                  <a:schemeClr val="tx1">
                    <a:lumMod val="75000"/>
                    <a:lumOff val="25000"/>
                  </a:schemeClr>
                </a:solidFill>
                <a:latin typeface="微软雅黑" pitchFamily="34" charset="-122"/>
                <a:ea typeface="微软雅黑" pitchFamily="34" charset="-122"/>
              </a:rPr>
              <a:t>国防领域</a:t>
            </a:r>
            <a:r>
              <a:rPr sz="1800" dirty="0" err="1">
                <a:solidFill>
                  <a:schemeClr val="tx1">
                    <a:lumMod val="75000"/>
                    <a:lumOff val="25000"/>
                  </a:schemeClr>
                </a:solidFill>
                <a:latin typeface="微软雅黑" pitchFamily="34" charset="-122"/>
                <a:ea typeface="微软雅黑" pitchFamily="34" charset="-122"/>
              </a:rPr>
              <a:t>的</a:t>
            </a:r>
            <a:r>
              <a:rPr lang="en-US" altLang="zh-CN" sz="1800" dirty="0" err="1">
                <a:solidFill>
                  <a:schemeClr val="tx1">
                    <a:lumMod val="75000"/>
                    <a:lumOff val="25000"/>
                  </a:schemeClr>
                </a:solidFill>
                <a:latin typeface="微软雅黑" pitchFamily="34" charset="-122"/>
                <a:ea typeface="微软雅黑" pitchFamily="34" charset="-122"/>
              </a:rPr>
              <a:t>科技发展</a:t>
            </a:r>
            <a:r>
              <a:rPr sz="1800" dirty="0" err="1">
                <a:solidFill>
                  <a:schemeClr val="tx1">
                    <a:lumMod val="75000"/>
                    <a:lumOff val="25000"/>
                  </a:schemeClr>
                </a:solidFill>
                <a:latin typeface="微软雅黑" pitchFamily="34" charset="-122"/>
                <a:ea typeface="微软雅黑" pitchFamily="34" charset="-122"/>
              </a:rPr>
              <a:t>，是</a:t>
            </a:r>
            <a:r>
              <a:rPr lang="en-US" altLang="zh-CN" sz="1800" dirty="0" err="1">
                <a:solidFill>
                  <a:schemeClr val="tx1">
                    <a:lumMod val="75000"/>
                    <a:lumOff val="25000"/>
                  </a:schemeClr>
                </a:solidFill>
                <a:latin typeface="微软雅黑" pitchFamily="34" charset="-122"/>
                <a:ea typeface="微软雅黑" pitchFamily="34" charset="-122"/>
              </a:rPr>
              <a:t>全球最大的非政府</a:t>
            </a:r>
            <a:r>
              <a:rPr sz="1800" dirty="0" err="1">
                <a:solidFill>
                  <a:schemeClr val="tx1">
                    <a:lumMod val="75000"/>
                    <a:lumOff val="25000"/>
                  </a:schemeClr>
                </a:solidFill>
                <a:latin typeface="微软雅黑" pitchFamily="34" charset="-122"/>
                <a:ea typeface="微软雅黑" pitchFamily="34" charset="-122"/>
              </a:rPr>
              <a:t>、</a:t>
            </a:r>
            <a:r>
              <a:rPr lang="en-US" altLang="zh-CN" sz="1800" dirty="0" err="1">
                <a:solidFill>
                  <a:schemeClr val="tx1">
                    <a:lumMod val="75000"/>
                    <a:lumOff val="25000"/>
                  </a:schemeClr>
                </a:solidFill>
                <a:latin typeface="微软雅黑" pitchFamily="34" charset="-122"/>
                <a:ea typeface="微软雅黑" pitchFamily="34" charset="-122"/>
              </a:rPr>
              <a:t>非赢利的专业学会</a:t>
            </a:r>
            <a:r>
              <a:rPr lang="zh-CN" altLang="en-US" sz="1800" dirty="0">
                <a:solidFill>
                  <a:schemeClr val="tx1">
                    <a:lumMod val="75000"/>
                    <a:lumOff val="25000"/>
                  </a:schemeClr>
                </a:solidFill>
                <a:latin typeface="微软雅黑" pitchFamily="34" charset="-122"/>
                <a:ea typeface="微软雅黑" pitchFamily="34" charset="-122"/>
              </a:rPr>
              <a:t>。</a:t>
            </a:r>
            <a:endParaRPr lang="en-US" altLang="zh-CN" sz="1800" dirty="0">
              <a:solidFill>
                <a:schemeClr val="tx1">
                  <a:lumMod val="75000"/>
                  <a:lumOff val="25000"/>
                </a:schemeClr>
              </a:solidFill>
              <a:latin typeface="微软雅黑" pitchFamily="34" charset="-122"/>
              <a:ea typeface="微软雅黑" pitchFamily="34" charset="-122"/>
            </a:endParaRPr>
          </a:p>
          <a:p>
            <a:pPr marL="365125" indent="-365125" algn="just">
              <a:lnSpc>
                <a:spcPct val="150000"/>
              </a:lnSpc>
              <a:spcBef>
                <a:spcPts val="1200"/>
              </a:spcBef>
              <a:buFont typeface="Wingdings" pitchFamily="2" charset="2"/>
              <a:buChar char="Ø"/>
            </a:pPr>
            <a:r>
              <a:rPr lang="en-US" altLang="zh-CN" sz="1800" dirty="0">
                <a:solidFill>
                  <a:schemeClr val="tx1">
                    <a:lumMod val="75000"/>
                    <a:lumOff val="25000"/>
                  </a:schemeClr>
                </a:solidFill>
                <a:latin typeface="微软雅黑" pitchFamily="34" charset="-122"/>
                <a:ea typeface="微软雅黑" pitchFamily="34" charset="-122"/>
              </a:rPr>
              <a:t>AIAA</a:t>
            </a:r>
            <a:r>
              <a:rPr sz="1800" dirty="0">
                <a:solidFill>
                  <a:schemeClr val="tx1">
                    <a:lumMod val="75000"/>
                    <a:lumOff val="25000"/>
                  </a:schemeClr>
                </a:solidFill>
                <a:latin typeface="微软雅黑" pitchFamily="34" charset="-122"/>
                <a:ea typeface="微软雅黑" pitchFamily="34" charset="-122"/>
              </a:rPr>
              <a:t>在国际标准组织</a:t>
            </a:r>
            <a:r>
              <a:rPr lang="en-US" sz="1800" dirty="0">
                <a:solidFill>
                  <a:schemeClr val="tx1">
                    <a:lumMod val="75000"/>
                    <a:lumOff val="25000"/>
                  </a:schemeClr>
                </a:solidFill>
                <a:latin typeface="微软雅黑" pitchFamily="34" charset="-122"/>
                <a:ea typeface="微软雅黑" pitchFamily="34" charset="-122"/>
              </a:rPr>
              <a:t>(</a:t>
            </a:r>
            <a:r>
              <a:rPr lang="en-US" altLang="zh-CN" sz="1800" dirty="0">
                <a:solidFill>
                  <a:schemeClr val="tx1">
                    <a:lumMod val="75000"/>
                    <a:lumOff val="25000"/>
                  </a:schemeClr>
                </a:solidFill>
                <a:latin typeface="微软雅黑" pitchFamily="34" charset="-122"/>
                <a:ea typeface="微软雅黑" pitchFamily="34" charset="-122"/>
              </a:rPr>
              <a:t>ISO</a:t>
            </a:r>
            <a:r>
              <a:rPr lang="en-US" sz="1800" dirty="0">
                <a:solidFill>
                  <a:schemeClr val="tx1">
                    <a:lumMod val="75000"/>
                    <a:lumOff val="25000"/>
                  </a:schemeClr>
                </a:solidFill>
                <a:latin typeface="微软雅黑" pitchFamily="34" charset="-122"/>
                <a:ea typeface="微软雅黑" pitchFamily="34" charset="-122"/>
              </a:rPr>
              <a:t>)</a:t>
            </a:r>
            <a:r>
              <a:rPr sz="1800" dirty="0">
                <a:solidFill>
                  <a:schemeClr val="tx1">
                    <a:lumMod val="75000"/>
                    <a:lumOff val="25000"/>
                  </a:schemeClr>
                </a:solidFill>
                <a:latin typeface="微软雅黑" pitchFamily="34" charset="-122"/>
                <a:ea typeface="微软雅黑" pitchFamily="34" charset="-122"/>
              </a:rPr>
              <a:t>中担任太空系统运营署</a:t>
            </a:r>
            <a:r>
              <a:rPr lang="en-US" sz="1800" dirty="0">
                <a:solidFill>
                  <a:schemeClr val="tx1">
                    <a:lumMod val="75000"/>
                    <a:lumOff val="25000"/>
                  </a:schemeClr>
                </a:solidFill>
                <a:latin typeface="微软雅黑" pitchFamily="34" charset="-122"/>
                <a:ea typeface="微软雅黑" pitchFamily="34" charset="-122"/>
              </a:rPr>
              <a:t>(</a:t>
            </a:r>
            <a:r>
              <a:rPr lang="en-US" altLang="zh-CN" sz="1800" dirty="0">
                <a:solidFill>
                  <a:schemeClr val="tx1">
                    <a:lumMod val="75000"/>
                    <a:lumOff val="25000"/>
                  </a:schemeClr>
                </a:solidFill>
                <a:latin typeface="微软雅黑" pitchFamily="34" charset="-122"/>
                <a:ea typeface="微软雅黑" pitchFamily="34" charset="-122"/>
              </a:rPr>
              <a:t>TC20-SC14</a:t>
            </a:r>
            <a:r>
              <a:rPr lang="en-US" sz="1800" dirty="0">
                <a:solidFill>
                  <a:schemeClr val="tx1">
                    <a:lumMod val="75000"/>
                    <a:lumOff val="25000"/>
                  </a:schemeClr>
                </a:solidFill>
                <a:latin typeface="微软雅黑" pitchFamily="34" charset="-122"/>
                <a:ea typeface="微软雅黑" pitchFamily="34" charset="-122"/>
              </a:rPr>
              <a:t>)</a:t>
            </a:r>
            <a:r>
              <a:rPr sz="1800" dirty="0">
                <a:solidFill>
                  <a:schemeClr val="tx1">
                    <a:lumMod val="75000"/>
                    <a:lumOff val="25000"/>
                  </a:schemeClr>
                </a:solidFill>
                <a:latin typeface="微软雅黑" pitchFamily="34" charset="-122"/>
                <a:ea typeface="微软雅黑" pitchFamily="34" charset="-122"/>
              </a:rPr>
              <a:t>，同时是美国国家标准所认定机构。 </a:t>
            </a:r>
          </a:p>
        </p:txBody>
      </p:sp>
      <p:sp>
        <p:nvSpPr>
          <p:cNvPr id="5" name="灯片编号占位符 4"/>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2</a:t>
            </a:fld>
            <a:endParaRPr lang="zh-CN" altLang="en-US">
              <a:solidFill>
                <a:prstClr val="black">
                  <a:tint val="75000"/>
                </a:prstClr>
              </a:solidFill>
              <a:latin typeface="Calibri"/>
              <a:ea typeface="宋体"/>
            </a:endParaRPr>
          </a:p>
        </p:txBody>
      </p:sp>
      <p:sp>
        <p:nvSpPr>
          <p:cNvPr id="6" name="页脚占位符 5"/>
          <p:cNvSpPr>
            <a:spLocks noGrp="1"/>
          </p:cNvSpPr>
          <p:nvPr>
            <p:ph type="ftr" sz="quarter" idx="11"/>
          </p:nvPr>
        </p:nvSpPr>
        <p:spPr/>
        <p:txBody>
          <a:bodyPr/>
          <a:lstStyle/>
          <a:p>
            <a:r>
              <a:rPr lang="en-US" altLang="zh-CN" dirty="0"/>
              <a:t>Accucoms International B.V.</a:t>
            </a:r>
            <a:endParaRPr lang="zh-CN" altLang="en-US" dirty="0"/>
          </a:p>
        </p:txBody>
      </p:sp>
      <p:pic>
        <p:nvPicPr>
          <p:cNvPr id="2051" name="Picture 3"/>
          <p:cNvPicPr>
            <a:picLocks noChangeAspect="1" noChangeArrowheads="1"/>
          </p:cNvPicPr>
          <p:nvPr/>
        </p:nvPicPr>
        <p:blipFill>
          <a:blip r:embed="rId3" cstate="print"/>
          <a:srcRect/>
          <a:stretch>
            <a:fillRect/>
          </a:stretch>
        </p:blipFill>
        <p:spPr bwMode="auto">
          <a:xfrm>
            <a:off x="6738942" y="3586583"/>
            <a:ext cx="3643338" cy="140620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727946" y="2572170"/>
            <a:ext cx="3654335" cy="871536"/>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6738942" y="5158218"/>
            <a:ext cx="3643338" cy="868200"/>
          </a:xfrm>
          <a:prstGeom prst="rect">
            <a:avLst/>
          </a:prstGeom>
          <a:noFill/>
          <a:ln w="9525">
            <a:noFill/>
            <a:miter lim="800000"/>
            <a:headEnd/>
            <a:tailEnd/>
          </a:ln>
          <a:effectLst/>
        </p:spPr>
      </p:pic>
      <p:pic>
        <p:nvPicPr>
          <p:cNvPr id="2" name="Picture 9">
            <a:extLst>
              <a:ext uri="{FF2B5EF4-FFF2-40B4-BE49-F238E27FC236}">
                <a16:creationId xmlns:a16="http://schemas.microsoft.com/office/drawing/2014/main" id="{3FCC7DEA-9F1F-468B-B0F0-BB67AC6F703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85079" y="235691"/>
            <a:ext cx="747750" cy="734030"/>
          </a:xfrm>
          <a:prstGeom prst="rect">
            <a:avLst/>
          </a:prstGeom>
        </p:spPr>
      </p:pic>
      <p:sp>
        <p:nvSpPr>
          <p:cNvPr id="3" name="Rectangle 6">
            <a:extLst>
              <a:ext uri="{FF2B5EF4-FFF2-40B4-BE49-F238E27FC236}">
                <a16:creationId xmlns:a16="http://schemas.microsoft.com/office/drawing/2014/main" id="{8096107F-5EB7-A548-A517-D20E56B06422}"/>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Lycia\桌面\AIAA Journal  Vol. 52, No. 2 (AIAA)_副本.jpg"/>
          <p:cNvPicPr>
            <a:picLocks noChangeAspect="1" noChangeArrowheads="1"/>
          </p:cNvPicPr>
          <p:nvPr/>
        </p:nvPicPr>
        <p:blipFill>
          <a:blip r:embed="rId2"/>
          <a:stretch>
            <a:fillRect/>
          </a:stretch>
        </p:blipFill>
        <p:spPr bwMode="auto">
          <a:xfrm>
            <a:off x="2925957" y="871636"/>
            <a:ext cx="6507139" cy="5461932"/>
          </a:xfrm>
          <a:prstGeom prst="rect">
            <a:avLst/>
          </a:prstGeom>
          <a:noFill/>
          <a:ln>
            <a:solidFill>
              <a:schemeClr val="bg1">
                <a:lumMod val="65000"/>
              </a:schemeClr>
            </a:solidFill>
          </a:ln>
        </p:spPr>
      </p:pic>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20</a:t>
            </a:fld>
            <a:endParaRPr lang="en-US"/>
          </a:p>
        </p:txBody>
      </p:sp>
      <p:sp>
        <p:nvSpPr>
          <p:cNvPr id="8" name="线形标注 2(无边框) 7"/>
          <p:cNvSpPr/>
          <p:nvPr/>
        </p:nvSpPr>
        <p:spPr>
          <a:xfrm>
            <a:off x="8373068" y="2959168"/>
            <a:ext cx="1785950" cy="714380"/>
          </a:xfrm>
          <a:prstGeom prst="callout2">
            <a:avLst>
              <a:gd name="adj1" fmla="val 15807"/>
              <a:gd name="adj2" fmla="val -4148"/>
              <a:gd name="adj3" fmla="val 15807"/>
              <a:gd name="adj4" fmla="val -13370"/>
              <a:gd name="adj5" fmla="val 92015"/>
              <a:gd name="adj6" fmla="val -33293"/>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按内容类型下载</a:t>
            </a:r>
          </a:p>
        </p:txBody>
      </p:sp>
      <p:sp>
        <p:nvSpPr>
          <p:cNvPr id="7" name="圆角矩形 6"/>
          <p:cNvSpPr/>
          <p:nvPr/>
        </p:nvSpPr>
        <p:spPr>
          <a:xfrm>
            <a:off x="4854292" y="3625388"/>
            <a:ext cx="2928958"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6">
            <a:extLst>
              <a:ext uri="{FF2B5EF4-FFF2-40B4-BE49-F238E27FC236}">
                <a16:creationId xmlns:a16="http://schemas.microsoft.com/office/drawing/2014/main" id="{D51F749F-4AA1-76D5-4D73-BE6809417FAD}"/>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8F8A2CB5-3063-7C76-E0EC-B7EC4E72C5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21</a:t>
            </a:fld>
            <a:endParaRPr lang="en-US"/>
          </a:p>
        </p:txBody>
      </p:sp>
      <p:pic>
        <p:nvPicPr>
          <p:cNvPr id="3075" name="Picture 3" descr="C:\Documents and Settings\Lycia\桌面\Search Results (AIAA)_副本.jpg"/>
          <p:cNvPicPr>
            <a:picLocks noChangeAspect="1" noChangeArrowheads="1"/>
          </p:cNvPicPr>
          <p:nvPr/>
        </p:nvPicPr>
        <p:blipFill>
          <a:blip r:embed="rId2"/>
          <a:stretch>
            <a:fillRect/>
          </a:stretch>
        </p:blipFill>
        <p:spPr bwMode="auto">
          <a:xfrm>
            <a:off x="3095605" y="1643050"/>
            <a:ext cx="7374529" cy="4643470"/>
          </a:xfrm>
          <a:prstGeom prst="rect">
            <a:avLst/>
          </a:prstGeom>
          <a:noFill/>
          <a:ln>
            <a:solidFill>
              <a:schemeClr val="bg1">
                <a:lumMod val="65000"/>
              </a:schemeClr>
            </a:solidFill>
          </a:ln>
        </p:spPr>
      </p:pic>
      <p:sp>
        <p:nvSpPr>
          <p:cNvPr id="8" name="线形标注 2(无边框) 7"/>
          <p:cNvSpPr/>
          <p:nvPr/>
        </p:nvSpPr>
        <p:spPr>
          <a:xfrm>
            <a:off x="8810644" y="3357562"/>
            <a:ext cx="1643074" cy="2286016"/>
          </a:xfrm>
          <a:prstGeom prst="callout2">
            <a:avLst>
              <a:gd name="adj1" fmla="val 52949"/>
              <a:gd name="adj2" fmla="val 1118"/>
              <a:gd name="adj3" fmla="val 17193"/>
              <a:gd name="adj4" fmla="val -72447"/>
              <a:gd name="adj5" fmla="val 16937"/>
              <a:gd name="adj6" fmla="val -9554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endParaRPr lang="en-US" altLang="zh-CN" dirty="0">
              <a:solidFill>
                <a:prstClr val="black"/>
              </a:solidFill>
              <a:latin typeface="微软雅黑" pitchFamily="34" charset="-122"/>
              <a:ea typeface="微软雅黑" pitchFamily="34" charset="-122"/>
            </a:endParaRPr>
          </a:p>
          <a:p>
            <a:pPr marL="0" lvl="1" algn="just">
              <a:lnSpc>
                <a:spcPct val="150000"/>
              </a:lnSpc>
              <a:defRPr/>
            </a:pPr>
            <a:endParaRPr lang="en-US" altLang="zh-CN" dirty="0">
              <a:solidFill>
                <a:prstClr val="black"/>
              </a:solidFill>
              <a:latin typeface="微软雅黑" pitchFamily="34" charset="-122"/>
              <a:ea typeface="微软雅黑" pitchFamily="34" charset="-122"/>
            </a:endParaRPr>
          </a:p>
          <a:p>
            <a:pPr marL="0" lvl="1" algn="just">
              <a:lnSpc>
                <a:spcPct val="150000"/>
              </a:lnSpc>
              <a:defRPr/>
            </a:pPr>
            <a:r>
              <a:rPr lang="zh-CN" altLang="en-US" dirty="0">
                <a:solidFill>
                  <a:prstClr val="black"/>
                </a:solidFill>
                <a:latin typeface="微软雅黑" pitchFamily="34" charset="-122"/>
                <a:ea typeface="微软雅黑" pitchFamily="34" charset="-122"/>
              </a:rPr>
              <a:t>选择检索范围</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出版物类型</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出版物发行年份</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按访问内容权限检索</a:t>
            </a:r>
          </a:p>
          <a:p>
            <a:pPr marL="0" lvl="1" algn="just">
              <a:lnSpc>
                <a:spcPct val="150000"/>
              </a:lnSpc>
              <a:defRPr/>
            </a:pPr>
            <a:endParaRPr lang="zh-CN" altLang="en-US" dirty="0">
              <a:solidFill>
                <a:prstClr val="black"/>
              </a:solidFill>
              <a:latin typeface="微软雅黑" pitchFamily="34" charset="-122"/>
              <a:ea typeface="微软雅黑" pitchFamily="34" charset="-122"/>
            </a:endParaRPr>
          </a:p>
          <a:p>
            <a:pPr marL="0" lvl="1" algn="just">
              <a:lnSpc>
                <a:spcPct val="150000"/>
              </a:lnSpc>
              <a:defRPr/>
            </a:pPr>
            <a:endParaRPr lang="zh-CN" altLang="en-US" dirty="0">
              <a:solidFill>
                <a:prstClr val="black"/>
              </a:solidFill>
              <a:latin typeface="微软雅黑" pitchFamily="34" charset="-122"/>
              <a:ea typeface="微软雅黑" pitchFamily="34" charset="-122"/>
            </a:endParaRPr>
          </a:p>
        </p:txBody>
      </p:sp>
      <p:sp>
        <p:nvSpPr>
          <p:cNvPr id="11" name="线形标注 2(无边框) 10"/>
          <p:cNvSpPr/>
          <p:nvPr/>
        </p:nvSpPr>
        <p:spPr>
          <a:xfrm>
            <a:off x="4167174" y="785794"/>
            <a:ext cx="1214446" cy="500066"/>
          </a:xfrm>
          <a:prstGeom prst="callout2">
            <a:avLst>
              <a:gd name="adj1" fmla="val 96325"/>
              <a:gd name="adj2" fmla="val 50634"/>
              <a:gd name="adj3" fmla="val 101866"/>
              <a:gd name="adj4" fmla="val 50136"/>
              <a:gd name="adj5" fmla="val 180920"/>
              <a:gd name="adj6" fmla="val 4998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检索历史</a:t>
            </a:r>
          </a:p>
        </p:txBody>
      </p:sp>
      <p:sp>
        <p:nvSpPr>
          <p:cNvPr id="12" name="圆角矩形 11"/>
          <p:cNvSpPr/>
          <p:nvPr/>
        </p:nvSpPr>
        <p:spPr>
          <a:xfrm>
            <a:off x="2881290" y="2357430"/>
            <a:ext cx="4286280" cy="385765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5" name="圆角矩形 14"/>
          <p:cNvSpPr/>
          <p:nvPr/>
        </p:nvSpPr>
        <p:spPr>
          <a:xfrm>
            <a:off x="4381488" y="1785926"/>
            <a:ext cx="785818" cy="357214"/>
          </a:xfrm>
          <a:prstGeom prst="roundRect">
            <a:avLst>
              <a:gd name="adj" fmla="val 0"/>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7" name="Rectangle 4"/>
          <p:cNvSpPr>
            <a:spLocks noChangeArrowheads="1"/>
          </p:cNvSpPr>
          <p:nvPr/>
        </p:nvSpPr>
        <p:spPr bwMode="auto">
          <a:xfrm>
            <a:off x="1809720" y="1071547"/>
            <a:ext cx="2952328"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高级检索</a:t>
            </a:r>
          </a:p>
        </p:txBody>
      </p:sp>
      <p:sp>
        <p:nvSpPr>
          <p:cNvPr id="16" name="圆角矩形 15"/>
          <p:cNvSpPr/>
          <p:nvPr/>
        </p:nvSpPr>
        <p:spPr>
          <a:xfrm>
            <a:off x="5310182" y="1785926"/>
            <a:ext cx="785818"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8" name="线形标注 2(无边框) 17"/>
          <p:cNvSpPr/>
          <p:nvPr/>
        </p:nvSpPr>
        <p:spPr>
          <a:xfrm>
            <a:off x="6738942" y="1142984"/>
            <a:ext cx="1428760" cy="500066"/>
          </a:xfrm>
          <a:prstGeom prst="callout2">
            <a:avLst>
              <a:gd name="adj1" fmla="val 96325"/>
              <a:gd name="adj2" fmla="val 50634"/>
              <a:gd name="adj3" fmla="val 171130"/>
              <a:gd name="adj4" fmla="val -12666"/>
              <a:gd name="adj5" fmla="val 169838"/>
              <a:gd name="adj6" fmla="val -411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保存检索式</a:t>
            </a:r>
          </a:p>
        </p:txBody>
      </p:sp>
      <p:sp>
        <p:nvSpPr>
          <p:cNvPr id="6" name="Rectangle 6">
            <a:extLst>
              <a:ext uri="{FF2B5EF4-FFF2-40B4-BE49-F238E27FC236}">
                <a16:creationId xmlns:a16="http://schemas.microsoft.com/office/drawing/2014/main" id="{7F672812-4C4D-07B4-3326-37C130CADEB6}"/>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7" name="Picture 9">
            <a:extLst>
              <a:ext uri="{FF2B5EF4-FFF2-40B4-BE49-F238E27FC236}">
                <a16:creationId xmlns:a16="http://schemas.microsoft.com/office/drawing/2014/main" id="{52D702C2-78BC-3139-3BB4-BADD8D937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5" grpId="0" animBg="1"/>
      <p:bldP spid="16"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2351584" y="2420888"/>
            <a:ext cx="7772400" cy="1368152"/>
          </a:xfrm>
          <a:prstGeom prst="rect">
            <a:avLst/>
          </a:prstGeom>
          <a:noFill/>
          <a:ln w="9525">
            <a:noFill/>
            <a:miter lim="800000"/>
            <a:headEnd/>
            <a:tailEnd/>
          </a:ln>
          <a:effectLst/>
        </p:spPr>
        <p:txBody>
          <a:bodyPr/>
          <a:lstStyle/>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请合理使用资源，注意知识产权的保护。</a:t>
            </a:r>
          </a:p>
          <a:p>
            <a:pPr>
              <a:lnSpc>
                <a:spcPts val="1800"/>
              </a:lnSpc>
              <a:spcBef>
                <a:spcPct val="20000"/>
              </a:spcBef>
            </a:pPr>
            <a:endParaRPr lang="zh-CN" altLang="en-US" sz="2100" b="1" dirty="0">
              <a:solidFill>
                <a:schemeClr val="tx1">
                  <a:lumMod val="75000"/>
                  <a:lumOff val="25000"/>
                </a:schemeClr>
              </a:solidFill>
              <a:latin typeface="微软雅黑" pitchFamily="34" charset="-122"/>
              <a:ea typeface="微软雅黑" pitchFamily="34" charset="-122"/>
            </a:endParaRPr>
          </a:p>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请不要使用下载软件进行下载，请不要进行系统性批量下载。</a:t>
            </a:r>
          </a:p>
        </p:txBody>
      </p:sp>
      <p:sp>
        <p:nvSpPr>
          <p:cNvPr id="5" name="标题 1"/>
          <p:cNvSpPr txBox="1">
            <a:spLocks/>
          </p:cNvSpPr>
          <p:nvPr/>
        </p:nvSpPr>
        <p:spPr>
          <a:xfrm>
            <a:off x="2042864" y="1412776"/>
            <a:ext cx="8229600" cy="796908"/>
          </a:xfrm>
          <a:prstGeom prst="rect">
            <a:avLst/>
          </a:prstGeom>
          <a:noFill/>
          <a:ln w="9525">
            <a:noFill/>
            <a:miter lim="800000"/>
            <a:headEnd/>
            <a:tailEnd/>
          </a:ln>
        </p:spPr>
        <p:txBody>
          <a:bodyPr/>
          <a:lstStyle/>
          <a:p>
            <a:pPr marL="342900" indent="-342900" algn="ctr" fontAlgn="base">
              <a:spcBef>
                <a:spcPts val="600"/>
              </a:spcBef>
              <a:spcAft>
                <a:spcPct val="0"/>
              </a:spcAft>
              <a:defRPr/>
            </a:pP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合理使用</a:t>
            </a:r>
          </a:p>
        </p:txBody>
      </p:sp>
      <p:pic>
        <p:nvPicPr>
          <p:cNvPr id="9218" name="Picture 2" descr="https://timgsa.baidu.com/timg?image&amp;quality=80&amp;size=b9999_10000&amp;sec=1498025394829&amp;di=6cefa2dfeff8aa7d9d79a3515735385f&amp;imgtype=0&amp;src=http%3A%2F%2Fpic.58pic.com%2F58pic%2F15%2F47%2F30%2F55e58PIC2mq_1024.png"/>
          <p:cNvPicPr>
            <a:picLocks noChangeAspect="1" noChangeArrowheads="1"/>
          </p:cNvPicPr>
          <p:nvPr/>
        </p:nvPicPr>
        <p:blipFill>
          <a:blip r:embed="rId3" cstate="print"/>
          <a:srcRect/>
          <a:stretch>
            <a:fillRect/>
          </a:stretch>
        </p:blipFill>
        <p:spPr bwMode="auto">
          <a:xfrm>
            <a:off x="4079776" y="4197416"/>
            <a:ext cx="4248472" cy="1895881"/>
          </a:xfrm>
          <a:prstGeom prst="rect">
            <a:avLst/>
          </a:prstGeom>
          <a:noFill/>
        </p:spPr>
      </p:pic>
      <p:pic>
        <p:nvPicPr>
          <p:cNvPr id="3" name="Picture 9">
            <a:extLst>
              <a:ext uri="{FF2B5EF4-FFF2-40B4-BE49-F238E27FC236}">
                <a16:creationId xmlns:a16="http://schemas.microsoft.com/office/drawing/2014/main" id="{2DC727D1-470F-10A5-EE34-BE7FA9629E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4" name="Rectangle 6">
            <a:extLst>
              <a:ext uri="{FF2B5EF4-FFF2-40B4-BE49-F238E27FC236}">
                <a16:creationId xmlns:a16="http://schemas.microsoft.com/office/drawing/2014/main" id="{81BCC7B7-2F71-F581-87E8-444C8EF5BAD3}"/>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166939" y="2348880"/>
            <a:ext cx="3800474" cy="3581400"/>
          </a:xfrm>
          <a:prstGeom prst="rect">
            <a:avLst/>
          </a:prstGeom>
          <a:solidFill>
            <a:srgbClr val="FFC000">
              <a:alpha val="49803"/>
            </a:srgbClr>
          </a:solidFill>
          <a:ln w="9525">
            <a:noFill/>
            <a:miter lim="800000"/>
            <a:headEnd/>
            <a:tailEnd/>
          </a:ln>
        </p:spPr>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2166939" y="1330458"/>
            <a:ext cx="5091458" cy="874407"/>
          </a:xfrm>
          <a:prstGeom prst="rect">
            <a:avLst/>
          </a:prstGeom>
          <a:noFill/>
          <a:ln w="9525">
            <a:noFill/>
            <a:miter lim="800000"/>
            <a:headEnd/>
            <a:tailEnd/>
          </a:ln>
        </p:spPr>
        <p:txBody>
          <a:bodyPr wrap="none">
            <a:spAutoFit/>
          </a:bodyPr>
          <a:lstStyle/>
          <a:p>
            <a:pPr>
              <a:lnSpc>
                <a:spcPct val="150000"/>
              </a:lnSpc>
            </a:pPr>
            <a:r>
              <a:rPr lang="en-US" altLang="zh-CN" dirty="0">
                <a:solidFill>
                  <a:srgbClr val="000000"/>
                </a:solidFill>
                <a:latin typeface="微软雅黑" pitchFamily="34" charset="-122"/>
                <a:ea typeface="微软雅黑" pitchFamily="34" charset="-122"/>
              </a:rPr>
              <a:t>AIAA</a:t>
            </a:r>
            <a:r>
              <a:rPr lang="zh-CN" altLang="en-US" dirty="0">
                <a:solidFill>
                  <a:srgbClr val="000000"/>
                </a:solidFill>
                <a:latin typeface="微软雅黑" pitchFamily="34" charset="-122"/>
                <a:ea typeface="微软雅黑" pitchFamily="34" charset="-122"/>
              </a:rPr>
              <a:t>系列数据库在国内由</a:t>
            </a:r>
            <a:r>
              <a:rPr lang="en-US" altLang="zh-CN" dirty="0">
                <a:solidFill>
                  <a:srgbClr val="000000"/>
                </a:solidFill>
                <a:latin typeface="微软雅黑" pitchFamily="34" charset="-122"/>
                <a:ea typeface="微软雅黑" pitchFamily="34" charset="-122"/>
              </a:rPr>
              <a:t>Accucoms</a:t>
            </a:r>
            <a:r>
              <a:rPr lang="zh-CN" altLang="en-US" dirty="0">
                <a:solidFill>
                  <a:srgbClr val="000000"/>
                </a:solidFill>
                <a:latin typeface="微软雅黑" pitchFamily="34" charset="-122"/>
                <a:ea typeface="微软雅黑" pitchFamily="34" charset="-122"/>
              </a:rPr>
              <a:t>公司代理，</a:t>
            </a:r>
          </a:p>
          <a:p>
            <a:pPr>
              <a:lnSpc>
                <a:spcPct val="150000"/>
              </a:lnSpc>
            </a:pPr>
            <a:r>
              <a:rPr lang="zh-CN" altLang="en-US" dirty="0">
                <a:solidFill>
                  <a:srgbClr val="000000"/>
                </a:solidFill>
                <a:latin typeface="微软雅黑" pitchFamily="34" charset="-122"/>
                <a:ea typeface="微软雅黑" pitchFamily="34" charset="-122"/>
              </a:rPr>
              <a:t>请联系以下</a:t>
            </a:r>
            <a:r>
              <a:rPr lang="en-US" altLang="zh-CN" dirty="0">
                <a:solidFill>
                  <a:srgbClr val="000000"/>
                </a:solidFill>
                <a:latin typeface="微软雅黑" pitchFamily="34" charset="-122"/>
                <a:ea typeface="微软雅黑" pitchFamily="34" charset="-122"/>
              </a:rPr>
              <a:t>Accucoms</a:t>
            </a:r>
            <a:r>
              <a:rPr lang="zh-CN" altLang="en-US" dirty="0">
                <a:solidFill>
                  <a:srgbClr val="000000"/>
                </a:solidFill>
                <a:latin typeface="微软雅黑" pitchFamily="34" charset="-122"/>
                <a:ea typeface="微软雅黑" pitchFamily="34" charset="-122"/>
              </a:rPr>
              <a:t>人员。</a:t>
            </a:r>
          </a:p>
        </p:txBody>
      </p:sp>
      <p:sp>
        <p:nvSpPr>
          <p:cNvPr id="9" name="Text Box 6"/>
          <p:cNvSpPr txBox="1">
            <a:spLocks noChangeArrowheads="1"/>
          </p:cNvSpPr>
          <p:nvPr/>
        </p:nvSpPr>
        <p:spPr bwMode="auto">
          <a:xfrm>
            <a:off x="2233613" y="2500313"/>
            <a:ext cx="3733800" cy="923330"/>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Accucoms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Lucy@accucoms.com</a:t>
            </a:r>
            <a:endParaRPr lang="en-US" altLang="zh-CN" dirty="0">
              <a:solidFill>
                <a:srgbClr val="000000"/>
              </a:solidFill>
              <a:latin typeface="微软雅黑" pitchFamily="34" charset="-122"/>
              <a:ea typeface="微软雅黑" pitchFamily="34" charset="-122"/>
            </a:endParaRPr>
          </a:p>
          <a:p>
            <a:r>
              <a:rPr lang="en-US" altLang="zh-CN" dirty="0">
                <a:solidFill>
                  <a:srgbClr val="000000"/>
                </a:solidFill>
                <a:latin typeface="微软雅黑" pitchFamily="34" charset="-122"/>
                <a:ea typeface="微软雅黑" pitchFamily="34" charset="-122"/>
              </a:rPr>
              <a:t>            </a:t>
            </a:r>
            <a:r>
              <a:rPr lang="en-US" altLang="zh-CN" u="sng" dirty="0">
                <a:solidFill>
                  <a:srgbClr val="0070C0"/>
                </a:solidFill>
                <a:latin typeface="微软雅黑" pitchFamily="34" charset="-122"/>
                <a:ea typeface="微软雅黑" pitchFamily="34" charset="-122"/>
              </a:rPr>
              <a:t>ben@accucoms.com</a:t>
            </a:r>
          </a:p>
        </p:txBody>
      </p:sp>
      <p:sp>
        <p:nvSpPr>
          <p:cNvPr id="14" name="Text Box 6"/>
          <p:cNvSpPr txBox="1">
            <a:spLocks noChangeArrowheads="1"/>
          </p:cNvSpPr>
          <p:nvPr/>
        </p:nvSpPr>
        <p:spPr bwMode="auto">
          <a:xfrm>
            <a:off x="6238876" y="6273800"/>
            <a:ext cx="4214813" cy="646331"/>
          </a:xfrm>
          <a:prstGeom prst="rect">
            <a:avLst/>
          </a:prstGeom>
          <a:noFill/>
          <a:ln w="9525">
            <a:noFill/>
            <a:miter lim="800000"/>
            <a:headEnd/>
            <a:tailEnd/>
          </a:ln>
        </p:spPr>
        <p:txBody>
          <a:bodyPr>
            <a:spAutoFit/>
          </a:bodyPr>
          <a:lstStyle/>
          <a:p>
            <a:r>
              <a:rPr lang="zh-CN" altLang="en-US" dirty="0">
                <a:solidFill>
                  <a:srgbClr val="000000"/>
                </a:solidFill>
                <a:latin typeface="微软雅黑" pitchFamily="34" charset="-122"/>
                <a:ea typeface="微软雅黑" pitchFamily="34" charset="-122"/>
              </a:rPr>
              <a:t>更多内容，请访问</a:t>
            </a:r>
            <a:r>
              <a:rPr lang="en-US" altLang="zh-CN" dirty="0">
                <a:solidFill>
                  <a:srgbClr val="000000"/>
                </a:solidFill>
                <a:latin typeface="微软雅黑" pitchFamily="34" charset="-122"/>
                <a:ea typeface="微软雅黑" pitchFamily="34" charset="-122"/>
                <a:hlinkClick r:id="rId3"/>
              </a:rPr>
              <a:t>www.ACCUCOMS.com</a:t>
            </a:r>
            <a:endParaRPr lang="en-US" altLang="zh-CN" dirty="0">
              <a:solidFill>
                <a:srgbClr val="000000"/>
              </a:solidFill>
              <a:latin typeface="微软雅黑" pitchFamily="34" charset="-122"/>
              <a:ea typeface="微软雅黑" pitchFamily="34" charset="-122"/>
            </a:endParaRPr>
          </a:p>
        </p:txBody>
      </p:sp>
      <p:sp>
        <p:nvSpPr>
          <p:cNvPr id="6" name="Rectangle 6">
            <a:extLst>
              <a:ext uri="{FF2B5EF4-FFF2-40B4-BE49-F238E27FC236}">
                <a16:creationId xmlns:a16="http://schemas.microsoft.com/office/drawing/2014/main" id="{9676E322-C15E-DAA7-3860-1D94C2CAEC34}"/>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15" name="Picture 9">
            <a:extLst>
              <a:ext uri="{FF2B5EF4-FFF2-40B4-BE49-F238E27FC236}">
                <a16:creationId xmlns:a16="http://schemas.microsoft.com/office/drawing/2014/main" id="{4FC00DC6-FEC4-E0A1-F1C0-F4E8331D0F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pic>
        <p:nvPicPr>
          <p:cNvPr id="16" name="图片 15" descr="图形用户界面, 网站&#10;&#10;描述已自动生成">
            <a:extLst>
              <a:ext uri="{FF2B5EF4-FFF2-40B4-BE49-F238E27FC236}">
                <a16:creationId xmlns:a16="http://schemas.microsoft.com/office/drawing/2014/main" id="{7C316A91-019D-6F8C-9CFC-85C6CE0D3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397" y="2348880"/>
            <a:ext cx="3874130" cy="3551858"/>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2135560" y="1987824"/>
            <a:ext cx="8479888" cy="4465513"/>
          </a:xfrm>
          <a:noFill/>
          <a:ln>
            <a:miter lim="800000"/>
            <a:headEnd/>
            <a:tailEnd/>
          </a:ln>
        </p:spPr>
        <p:txBody>
          <a:bodyPr vert="horz" wrap="square" lIns="91440" tIns="45720" rIns="91440" bIns="45720" numCol="1" rtlCol="0" anchor="t" anchorCtr="0" compatLnSpc="1">
            <a:prstTxWarp prst="textNoShape">
              <a:avLst/>
            </a:prstTxWarp>
            <a:normAutofit fontScale="92500"/>
          </a:bodyPr>
          <a:lstStyle/>
          <a:p>
            <a:pPr marL="0" indent="0">
              <a:lnSpc>
                <a:spcPct val="130000"/>
              </a:lnSpc>
              <a:spcAft>
                <a:spcPts val="600"/>
              </a:spcAft>
              <a:buNone/>
            </a:pPr>
            <a:r>
              <a:rPr lang="en-US" altLang="zh-CN" sz="2000" dirty="0">
                <a:latin typeface="微软雅黑" pitchFamily="34" charset="-122"/>
                <a:ea typeface="微软雅黑" pitchFamily="34" charset="-122"/>
                <a:cs typeface="Times New Roman" pitchFamily="18" charset="0"/>
              </a:rPr>
              <a:t>8 </a:t>
            </a:r>
            <a:r>
              <a:rPr lang="zh-CN" altLang="en-US" sz="2000" dirty="0">
                <a:latin typeface="微软雅黑" pitchFamily="34" charset="-122"/>
                <a:ea typeface="微软雅黑" pitchFamily="34" charset="-122"/>
                <a:cs typeface="Times New Roman" pitchFamily="18" charset="0"/>
              </a:rPr>
              <a:t>种同行评审（</a:t>
            </a:r>
            <a:r>
              <a:rPr lang="en-US" altLang="zh-CN" sz="2000" dirty="0">
                <a:latin typeface="微软雅黑" pitchFamily="34" charset="-122"/>
                <a:ea typeface="微软雅黑" pitchFamily="34" charset="-122"/>
                <a:cs typeface="Times New Roman" pitchFamily="18" charset="0"/>
              </a:rPr>
              <a:t>peer-reviewed</a:t>
            </a:r>
            <a:r>
              <a:rPr lang="zh-CN" altLang="en-US" sz="2000" dirty="0">
                <a:latin typeface="微软雅黑" pitchFamily="34" charset="-122"/>
                <a:ea typeface="微软雅黑" pitchFamily="34" charset="-122"/>
                <a:cs typeface="Times New Roman" pitchFamily="18" charset="0"/>
              </a:rPr>
              <a:t>）期刊，其中</a:t>
            </a:r>
            <a:r>
              <a:rPr lang="en-US" altLang="zh-CN" sz="2000" dirty="0">
                <a:latin typeface="微软雅黑" pitchFamily="34" charset="-122"/>
                <a:ea typeface="微软雅黑" pitchFamily="34" charset="-122"/>
                <a:cs typeface="Times New Roman" pitchFamily="18" charset="0"/>
              </a:rPr>
              <a:t>7</a:t>
            </a:r>
            <a:r>
              <a:rPr lang="zh-CN" altLang="en-US" sz="2000" dirty="0">
                <a:latin typeface="微软雅黑" pitchFamily="34" charset="-122"/>
                <a:ea typeface="微软雅黑" pitchFamily="34" charset="-122"/>
                <a:cs typeface="Times New Roman" pitchFamily="18" charset="0"/>
              </a:rPr>
              <a:t>种被</a:t>
            </a:r>
            <a:r>
              <a:rPr lang="en-US" altLang="zh-CN" sz="2000" dirty="0">
                <a:latin typeface="微软雅黑" pitchFamily="34" charset="-122"/>
                <a:ea typeface="微软雅黑" pitchFamily="34" charset="-122"/>
                <a:cs typeface="Times New Roman" pitchFamily="18" charset="0"/>
              </a:rPr>
              <a:t>SCI</a:t>
            </a:r>
            <a:r>
              <a:rPr lang="zh-CN" altLang="en-US" sz="2000" dirty="0">
                <a:latin typeface="微软雅黑" pitchFamily="34" charset="-122"/>
                <a:ea typeface="微软雅黑" pitchFamily="34" charset="-122"/>
                <a:cs typeface="Times New Roman" pitchFamily="18" charset="0"/>
              </a:rPr>
              <a:t>收录</a:t>
            </a:r>
            <a:r>
              <a:rPr lang="en-US" altLang="zh-CN" sz="2000" dirty="0">
                <a:latin typeface="微软雅黑" pitchFamily="34" charset="-122"/>
                <a:ea typeface="微软雅黑" pitchFamily="34" charset="-122"/>
                <a:cs typeface="Times New Roman" pitchFamily="18" charset="0"/>
              </a:rPr>
              <a:t>,  </a:t>
            </a:r>
            <a:r>
              <a:rPr lang="zh-CN" altLang="en-US" sz="2000" dirty="0">
                <a:latin typeface="微软雅黑" pitchFamily="34" charset="-122"/>
                <a:ea typeface="微软雅黑" pitchFamily="34" charset="-122"/>
                <a:cs typeface="Times New Roman" pitchFamily="18" charset="0"/>
              </a:rPr>
              <a:t>可回溯至</a:t>
            </a:r>
            <a:r>
              <a:rPr lang="en-US" altLang="zh-CN" sz="2000" dirty="0">
                <a:latin typeface="微软雅黑" pitchFamily="34" charset="-122"/>
                <a:ea typeface="微软雅黑" pitchFamily="34" charset="-122"/>
                <a:cs typeface="Times New Roman" pitchFamily="18" charset="0"/>
              </a:rPr>
              <a:t>1963</a:t>
            </a:r>
            <a:r>
              <a:rPr lang="zh-CN" altLang="en-US" sz="2000" dirty="0">
                <a:latin typeface="微软雅黑" pitchFamily="34" charset="-122"/>
                <a:ea typeface="微软雅黑" pitchFamily="34" charset="-122"/>
                <a:cs typeface="Times New Roman" pitchFamily="18" charset="0"/>
              </a:rPr>
              <a:t>年</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a:t>
            </a:r>
          </a:p>
          <a:p>
            <a:pPr lvl="1">
              <a:lnSpc>
                <a:spcPct val="110000"/>
              </a:lnSpc>
              <a:spcBef>
                <a:spcPts val="400"/>
              </a:spcBef>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AIAA Journal   </a:t>
            </a: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Aircraft</a:t>
            </a: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Guidance, Control, and Dynamics </a:t>
            </a: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Propulsion and Power</a:t>
            </a: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Spacecraft and Rockets </a:t>
            </a: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Thermophysics and Heat Transfer</a:t>
            </a: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Aerospace Information Systems</a:t>
            </a:r>
          </a:p>
          <a:p>
            <a:pPr lvl="1" eaLnBrk="1" hangingPunct="1">
              <a:lnSpc>
                <a:spcPct val="110000"/>
              </a:lnSpc>
              <a:buSzPct val="50000"/>
              <a:buFont typeface="Wingdings" pitchFamily="2" charset="2"/>
              <a:buChar char="l"/>
            </a:pPr>
            <a:r>
              <a:rPr lang="fr-FR"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Air Transportation</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a:t>
            </a: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2017</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年新增）</a:t>
            </a:r>
            <a:endPar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endParaRP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Energy</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（已停刊） </a:t>
            </a: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Hydronautics</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（已停刊） </a:t>
            </a:r>
            <a:endParaRPr lang="zh-CN" altLang="en-US" sz="1800" dirty="0">
              <a:solidFill>
                <a:schemeClr val="tx1">
                  <a:lumMod val="75000"/>
                  <a:lumOff val="25000"/>
                </a:schemeClr>
              </a:solidFill>
              <a:latin typeface="微软雅黑" pitchFamily="34" charset="-122"/>
              <a:ea typeface="微软雅黑" pitchFamily="34" charset="-122"/>
              <a:cs typeface="Times New Roman" pitchFamily="18" charset="0"/>
            </a:endParaRPr>
          </a:p>
        </p:txBody>
      </p:sp>
      <p:sp>
        <p:nvSpPr>
          <p:cNvPr id="5" name="灯片编号占位符 4"/>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3</a:t>
            </a:fld>
            <a:endParaRPr lang="zh-CN" altLang="en-US">
              <a:solidFill>
                <a:prstClr val="black">
                  <a:tint val="75000"/>
                </a:prstClr>
              </a:solidFill>
              <a:latin typeface="Calibri"/>
              <a:ea typeface="宋体"/>
            </a:endParaRPr>
          </a:p>
        </p:txBody>
      </p:sp>
      <p:sp>
        <p:nvSpPr>
          <p:cNvPr id="6" name="页脚占位符 5"/>
          <p:cNvSpPr>
            <a:spLocks noGrp="1"/>
          </p:cNvSpPr>
          <p:nvPr>
            <p:ph type="ftr" sz="quarter" idx="11"/>
          </p:nvPr>
        </p:nvSpPr>
        <p:spPr/>
        <p:txBody>
          <a:bodyPr/>
          <a:lstStyle/>
          <a:p>
            <a:r>
              <a:rPr lang="en-US" altLang="zh-CN" dirty="0"/>
              <a:t>Accucoms International B.V.</a:t>
            </a:r>
            <a:endParaRPr lang="zh-CN" altLang="en-US" dirty="0"/>
          </a:p>
        </p:txBody>
      </p:sp>
      <p:sp>
        <p:nvSpPr>
          <p:cNvPr id="9" name="Rectangle 2"/>
          <p:cNvSpPr>
            <a:spLocks noGrp="1" noChangeArrowheads="1"/>
          </p:cNvSpPr>
          <p:nvPr>
            <p:ph type="title"/>
          </p:nvPr>
        </p:nvSpPr>
        <p:spPr bwMode="auto">
          <a:xfrm>
            <a:off x="1881158" y="1268760"/>
            <a:ext cx="8643998" cy="73215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altLang="zh-CN" sz="3600" b="1" dirty="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期刊总览</a:t>
            </a:r>
            <a:endParaRPr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
        <p:nvSpPr>
          <p:cNvPr id="2" name="Rectangle 6">
            <a:extLst>
              <a:ext uri="{FF2B5EF4-FFF2-40B4-BE49-F238E27FC236}">
                <a16:creationId xmlns:a16="http://schemas.microsoft.com/office/drawing/2014/main" id="{EF7DEE56-B83D-6EA8-D853-4249AFCE9F06}"/>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82260EA0-3868-3269-BADF-A5148AE561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952596" y="2124206"/>
            <a:ext cx="6447660" cy="3897082"/>
          </a:xfrm>
          <a:noFill/>
          <a:ln algn="ctr">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eaLnBrk="1" hangingPunct="1">
              <a:lnSpc>
                <a:spcPct val="110000"/>
              </a:lnSpc>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AIAA Journal《</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美国航空航天学会志</a:t>
            </a: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a:t>
            </a:r>
          </a:p>
          <a:p>
            <a:pPr marL="725488" lvl="1" indent="-363538">
              <a:lnSpc>
                <a:spcPct val="110000"/>
              </a:lnSpc>
              <a:buNone/>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 AIAA</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出版社的旗舰刊，</a:t>
            </a:r>
            <a:r>
              <a:rPr sz="2000" dirty="0">
                <a:solidFill>
                  <a:schemeClr val="tx1">
                    <a:lumMod val="75000"/>
                    <a:lumOff val="25000"/>
                  </a:schemeClr>
                </a:solidFill>
                <a:latin typeface="微软雅黑" pitchFamily="34" charset="-122"/>
                <a:ea typeface="微软雅黑" pitchFamily="34" charset="-122"/>
                <a:cs typeface="Times New Roman" pitchFamily="18" charset="0"/>
              </a:rPr>
              <a:t>涉及</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航空航天领域多个学科的最新理论研究进展、实践应用情况</a:t>
            </a:r>
            <a:endParaRPr lang="en-US" sz="2000" dirty="0">
              <a:solidFill>
                <a:schemeClr val="tx1">
                  <a:lumMod val="75000"/>
                  <a:lumOff val="25000"/>
                </a:schemeClr>
              </a:solidFill>
              <a:latin typeface="微软雅黑" pitchFamily="34" charset="-122"/>
              <a:ea typeface="微软雅黑" pitchFamily="34" charset="-122"/>
              <a:cs typeface="Times New Roman" pitchFamily="18" charset="0"/>
            </a:endParaRPr>
          </a:p>
          <a:p>
            <a:pPr marL="725488" lvl="1" indent="-363538">
              <a:lnSpc>
                <a:spcPct val="110000"/>
              </a:lnSpc>
              <a:buNone/>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月刊</a:t>
            </a:r>
            <a:r>
              <a:rPr lang="zh-CN" altLang="en-US" sz="2000" dirty="0">
                <a:latin typeface="微软雅黑" pitchFamily="34" charset="-122"/>
                <a:ea typeface="微软雅黑" pitchFamily="34" charset="-122"/>
                <a:cs typeface="Times New Roman" pitchFamily="18" charset="0"/>
              </a:rPr>
              <a:t>，</a:t>
            </a:r>
            <a:r>
              <a:rPr lang="zh-CN" altLang="en-US" sz="2000" b="1" dirty="0">
                <a:latin typeface="微软雅黑" pitchFamily="34" charset="-122"/>
                <a:ea typeface="微软雅黑" pitchFamily="34" charset="-122"/>
                <a:cs typeface="Times New Roman" pitchFamily="18" charset="0"/>
              </a:rPr>
              <a:t>总引用</a:t>
            </a:r>
            <a:r>
              <a:rPr lang="en-US" altLang="zh-CN" sz="2000" b="1" dirty="0">
                <a:latin typeface="微软雅黑" pitchFamily="34" charset="-122"/>
                <a:ea typeface="微软雅黑" pitchFamily="34" charset="-122"/>
                <a:cs typeface="Times New Roman" pitchFamily="18" charset="0"/>
              </a:rPr>
              <a:t>23,576</a:t>
            </a:r>
            <a:r>
              <a:rPr lang="zh-CN" altLang="en-US" sz="2000" b="1" dirty="0">
                <a:latin typeface="微软雅黑" pitchFamily="34" charset="-122"/>
                <a:ea typeface="微软雅黑" pitchFamily="34" charset="-122"/>
                <a:cs typeface="Times New Roman" pitchFamily="18" charset="0"/>
              </a:rPr>
              <a:t>，持续二十年在宇航工程学科排名第一</a:t>
            </a:r>
            <a:r>
              <a:rPr lang="zh-CN" altLang="en-US" sz="2000" dirty="0">
                <a:latin typeface="微软雅黑" pitchFamily="34" charset="-122"/>
                <a:ea typeface="微软雅黑" pitchFamily="34" charset="-122"/>
                <a:cs typeface="Times New Roman" pitchFamily="18" charset="0"/>
              </a:rPr>
              <a:t>，影响因子</a:t>
            </a:r>
            <a:r>
              <a:rPr lang="en-US" altLang="zh-CN" sz="2000" dirty="0">
                <a:latin typeface="微软雅黑" pitchFamily="34" charset="-122"/>
                <a:ea typeface="微软雅黑" pitchFamily="34" charset="-122"/>
                <a:cs typeface="Times New Roman" pitchFamily="18" charset="0"/>
              </a:rPr>
              <a:t>2.95</a:t>
            </a:r>
            <a:r>
              <a:rPr lang="zh-CN" altLang="en-US" sz="2000" dirty="0">
                <a:latin typeface="微软雅黑" pitchFamily="34" charset="-122"/>
                <a:ea typeface="微软雅黑" pitchFamily="34" charset="-122"/>
                <a:cs typeface="Times New Roman" pitchFamily="18" charset="0"/>
              </a:rPr>
              <a:t>（</a:t>
            </a:r>
            <a:r>
              <a:rPr lang="en-US" altLang="zh-CN" sz="2000" dirty="0">
                <a:latin typeface="微软雅黑" pitchFamily="34" charset="-122"/>
                <a:ea typeface="微软雅黑" pitchFamily="34" charset="-122"/>
                <a:cs typeface="Times New Roman" pitchFamily="18" charset="0"/>
              </a:rPr>
              <a:t>JCR 2021</a:t>
            </a:r>
            <a:r>
              <a:rPr lang="zh-CN" altLang="en-US" sz="2000" dirty="0">
                <a:latin typeface="微软雅黑" pitchFamily="34" charset="-122"/>
                <a:ea typeface="微软雅黑" pitchFamily="34" charset="-122"/>
                <a:cs typeface="Times New Roman" pitchFamily="18" charset="0"/>
              </a:rPr>
              <a:t>）</a:t>
            </a:r>
          </a:p>
          <a:p>
            <a:pPr>
              <a:lnSpc>
                <a:spcPts val="1800"/>
              </a:lnSpc>
              <a:spcBef>
                <a:spcPts val="0"/>
              </a:spcBef>
              <a:buNone/>
            </a:pPr>
            <a:endParaRPr lang="zh-CN" altLang="en-US" sz="2000" dirty="0">
              <a:latin typeface="微软雅黑" pitchFamily="34" charset="-122"/>
              <a:ea typeface="微软雅黑" pitchFamily="34" charset="-122"/>
              <a:cs typeface="Times New Roman" pitchFamily="18" charset="0"/>
            </a:endParaRPr>
          </a:p>
          <a:p>
            <a:pPr eaLnBrk="1" hangingPunct="1">
              <a:lnSpc>
                <a:spcPct val="110000"/>
              </a:lnSpc>
            </a:pPr>
            <a:r>
              <a:rPr lang="en-US" altLang="zh-CN" sz="2000" dirty="0">
                <a:latin typeface="微软雅黑" pitchFamily="34" charset="-122"/>
                <a:ea typeface="微软雅黑" pitchFamily="34" charset="-122"/>
                <a:cs typeface="Times New Roman" pitchFamily="18" charset="0"/>
              </a:rPr>
              <a:t>Journal of Guidance, Control  and Dynamic</a:t>
            </a:r>
          </a:p>
          <a:p>
            <a:pPr eaLnBrk="1" hangingPunct="1">
              <a:lnSpc>
                <a:spcPct val="110000"/>
              </a:lnSpc>
              <a:buNone/>
            </a:pPr>
            <a:r>
              <a:rPr lang="en-US" altLang="zh-CN" sz="2000" dirty="0">
                <a:latin typeface="微软雅黑" pitchFamily="34" charset="-122"/>
                <a:ea typeface="微软雅黑" pitchFamily="34" charset="-122"/>
                <a:cs typeface="Times New Roman" pitchFamily="18" charset="0"/>
              </a:rPr>
              <a:t>   《</a:t>
            </a:r>
            <a:r>
              <a:rPr lang="zh-CN" altLang="en-US" sz="2000" dirty="0">
                <a:latin typeface="微软雅黑" pitchFamily="34" charset="-122"/>
                <a:ea typeface="微软雅黑" pitchFamily="34" charset="-122"/>
                <a:cs typeface="Times New Roman" pitchFamily="18" charset="0"/>
              </a:rPr>
              <a:t>制导、 控制和动力学期刊</a:t>
            </a:r>
            <a:r>
              <a:rPr lang="en-US" altLang="zh-CN" sz="2000" dirty="0">
                <a:latin typeface="微软雅黑" pitchFamily="34" charset="-122"/>
                <a:ea typeface="微软雅黑" pitchFamily="34" charset="-122"/>
                <a:cs typeface="Times New Roman" pitchFamily="18" charset="0"/>
              </a:rPr>
              <a:t>》</a:t>
            </a:r>
          </a:p>
          <a:p>
            <a:pPr marL="725488" lvl="1" indent="-363538">
              <a:lnSpc>
                <a:spcPct val="110000"/>
              </a:lnSpc>
              <a:buNone/>
            </a:pPr>
            <a:r>
              <a:rPr lang="en-US" altLang="zh-CN" sz="2000" dirty="0">
                <a:latin typeface="微软雅黑" pitchFamily="34" charset="-122"/>
                <a:ea typeface="微软雅黑" pitchFamily="34" charset="-122"/>
                <a:cs typeface="Times New Roman" pitchFamily="18" charset="0"/>
              </a:rPr>
              <a:t>---- </a:t>
            </a:r>
            <a:r>
              <a:rPr lang="zh-CN" altLang="en-US" sz="2000" dirty="0">
                <a:latin typeface="微软雅黑" pitchFamily="34" charset="-122"/>
                <a:ea typeface="微软雅黑" pitchFamily="34" charset="-122"/>
                <a:cs typeface="Times New Roman" pitchFamily="18" charset="0"/>
              </a:rPr>
              <a:t>介绍新一代高性能无人驾驶以及人工驾驶空间飞行器的研究成果以及工程应用状况。</a:t>
            </a:r>
            <a:r>
              <a:rPr lang="en-US" altLang="zh-CN" sz="2000" dirty="0">
                <a:latin typeface="微软雅黑" pitchFamily="34" charset="-122"/>
                <a:ea typeface="微软雅黑" pitchFamily="34" charset="-122"/>
                <a:cs typeface="Times New Roman" pitchFamily="18" charset="0"/>
              </a:rPr>
              <a:t> </a:t>
            </a:r>
          </a:p>
          <a:p>
            <a:pPr marL="725488" lvl="1" indent="-363538">
              <a:lnSpc>
                <a:spcPct val="110000"/>
              </a:lnSpc>
              <a:buNone/>
            </a:pPr>
            <a:r>
              <a:rPr lang="en-US" altLang="zh-CN" sz="2000" dirty="0">
                <a:latin typeface="微软雅黑" pitchFamily="34" charset="-122"/>
                <a:ea typeface="微软雅黑" pitchFamily="34" charset="-122"/>
                <a:cs typeface="Times New Roman" pitchFamily="18" charset="0"/>
              </a:rPr>
              <a:t>---- </a:t>
            </a:r>
            <a:r>
              <a:rPr lang="zh-CN" altLang="en-US" sz="2000" dirty="0">
                <a:latin typeface="微软雅黑" pitchFamily="34" charset="-122"/>
                <a:ea typeface="微软雅黑" pitchFamily="34" charset="-122"/>
                <a:cs typeface="Times New Roman" pitchFamily="18" charset="0"/>
              </a:rPr>
              <a:t>双月刊，总引用量</a:t>
            </a:r>
            <a:r>
              <a:rPr lang="en-US" altLang="zh-CN" sz="2000" dirty="0">
                <a:latin typeface="微软雅黑" pitchFamily="34" charset="-122"/>
                <a:ea typeface="微软雅黑" pitchFamily="34" charset="-122"/>
                <a:cs typeface="Times New Roman" pitchFamily="18" charset="0"/>
              </a:rPr>
              <a:t>12,270</a:t>
            </a:r>
            <a:r>
              <a:rPr lang="zh-CN" altLang="en-US" sz="2000" dirty="0">
                <a:latin typeface="微软雅黑" pitchFamily="34" charset="-122"/>
                <a:ea typeface="微软雅黑" pitchFamily="34" charset="-122"/>
                <a:cs typeface="Times New Roman" pitchFamily="18" charset="0"/>
              </a:rPr>
              <a:t>，宇航工程学科排名第四</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，影响因子</a:t>
            </a: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3.18</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a:t>
            </a: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JCR 2021</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a:t>
            </a:r>
          </a:p>
        </p:txBody>
      </p:sp>
      <p:sp>
        <p:nvSpPr>
          <p:cNvPr id="8195" name="Rectangle 4"/>
          <p:cNvSpPr>
            <a:spLocks noChangeArrowheads="1"/>
          </p:cNvSpPr>
          <p:nvPr/>
        </p:nvSpPr>
        <p:spPr bwMode="auto">
          <a:xfrm>
            <a:off x="2208213" y="1340769"/>
            <a:ext cx="4691062" cy="633413"/>
          </a:xfrm>
          <a:prstGeom prst="rect">
            <a:avLst/>
          </a:prstGeom>
          <a:noFill/>
          <a:ln w="9525">
            <a:noFill/>
            <a:miter lim="800000"/>
            <a:headEnd/>
            <a:tailEnd/>
          </a:ln>
        </p:spPr>
        <p:txBody>
          <a:bodyPr/>
          <a:lstStyle/>
          <a:p>
            <a:r>
              <a:rPr lang="en-US" altLang="zh-CN" sz="3200" b="1" dirty="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期刊介绍</a:t>
            </a:r>
          </a:p>
        </p:txBody>
      </p:sp>
      <p:pic>
        <p:nvPicPr>
          <p:cNvPr id="8196" name="Picture 5" descr="cover_aiaaj"/>
          <p:cNvPicPr>
            <a:picLocks noChangeAspect="1" noChangeArrowheads="1"/>
          </p:cNvPicPr>
          <p:nvPr/>
        </p:nvPicPr>
        <p:blipFill>
          <a:blip r:embed="rId3" cstate="print"/>
          <a:srcRect/>
          <a:stretch>
            <a:fillRect/>
          </a:stretch>
        </p:blipFill>
        <p:spPr bwMode="auto">
          <a:xfrm>
            <a:off x="8687569" y="1548181"/>
            <a:ext cx="1440000" cy="1974946"/>
          </a:xfrm>
          <a:prstGeom prst="rect">
            <a:avLst/>
          </a:prstGeom>
          <a:noFill/>
          <a:ln w="9525">
            <a:noFill/>
            <a:miter lim="800000"/>
            <a:headEnd/>
            <a:tailEnd/>
          </a:ln>
        </p:spPr>
      </p:pic>
      <p:pic>
        <p:nvPicPr>
          <p:cNvPr id="7" name="Picture 5" descr="cover_jgcd"/>
          <p:cNvPicPr>
            <a:picLocks noChangeAspect="1" noChangeArrowheads="1"/>
          </p:cNvPicPr>
          <p:nvPr/>
        </p:nvPicPr>
        <p:blipFill>
          <a:blip r:embed="rId4" cstate="print"/>
          <a:srcRect/>
          <a:stretch>
            <a:fillRect/>
          </a:stretch>
        </p:blipFill>
        <p:spPr bwMode="auto">
          <a:xfrm>
            <a:off x="8687569" y="3993033"/>
            <a:ext cx="1440000" cy="1999078"/>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4</a:t>
            </a:fld>
            <a:endParaRPr lang="zh-CN" altLang="en-US">
              <a:solidFill>
                <a:prstClr val="black">
                  <a:tint val="75000"/>
                </a:prstClr>
              </a:solidFill>
              <a:latin typeface="Calibri"/>
              <a:ea typeface="宋体"/>
            </a:endParaRPr>
          </a:p>
        </p:txBody>
      </p:sp>
      <p:sp>
        <p:nvSpPr>
          <p:cNvPr id="9" name="页脚占位符 8"/>
          <p:cNvSpPr>
            <a:spLocks noGrp="1"/>
          </p:cNvSpPr>
          <p:nvPr>
            <p:ph type="ftr" sz="quarter" idx="11"/>
          </p:nvPr>
        </p:nvSpPr>
        <p:spPr/>
        <p:txBody>
          <a:bodyPr/>
          <a:lstStyle/>
          <a:p>
            <a:r>
              <a:rPr lang="en-US" altLang="zh-CN" dirty="0"/>
              <a:t>Accucoms International B.V.</a:t>
            </a:r>
            <a:endParaRPr lang="zh-CN" altLang="en-US" dirty="0"/>
          </a:p>
        </p:txBody>
      </p:sp>
      <p:sp>
        <p:nvSpPr>
          <p:cNvPr id="2" name="Rectangle 6">
            <a:extLst>
              <a:ext uri="{FF2B5EF4-FFF2-40B4-BE49-F238E27FC236}">
                <a16:creationId xmlns:a16="http://schemas.microsoft.com/office/drawing/2014/main" id="{BED560AC-8F74-153E-07D5-82801DE4F7E5}"/>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D934B846-20B0-7089-3412-78DAAF6D999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52596" y="1573892"/>
            <a:ext cx="6357982" cy="4591412"/>
          </a:xfrm>
          <a:noFill/>
          <a:ln algn="ctr">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eaLnBrk="1" hangingPunct="1">
              <a:lnSpc>
                <a:spcPct val="120000"/>
              </a:lnSpc>
            </a:pPr>
            <a:r>
              <a:rPr lang="en-US" altLang="zh-CN" sz="2000" dirty="0">
                <a:solidFill>
                  <a:schemeClr val="tx1">
                    <a:lumMod val="75000"/>
                    <a:lumOff val="25000"/>
                  </a:schemeClr>
                </a:solidFill>
                <a:latin typeface="微软雅黑" pitchFamily="34" charset="-122"/>
                <a:ea typeface="微软雅黑" pitchFamily="34" charset="-122"/>
              </a:rPr>
              <a:t>Journal of Propulsion and Power</a:t>
            </a:r>
          </a:p>
          <a:p>
            <a:pPr eaLnBrk="1" hangingPunct="1">
              <a:lnSpc>
                <a:spcPct val="120000"/>
              </a:lnSpc>
              <a:buNone/>
            </a:pPr>
            <a:r>
              <a:rPr lang="en-US" altLang="zh-CN" sz="2000" dirty="0">
                <a:solidFill>
                  <a:schemeClr val="tx1">
                    <a:lumMod val="75000"/>
                    <a:lumOff val="25000"/>
                  </a:schemeClr>
                </a:solidFill>
                <a:latin typeface="微软雅黑" pitchFamily="34" charset="-122"/>
                <a:ea typeface="微软雅黑" pitchFamily="34" charset="-122"/>
              </a:rPr>
              <a:t>   《</a:t>
            </a:r>
            <a:r>
              <a:rPr lang="zh-CN" altLang="en-US" sz="2000" dirty="0">
                <a:solidFill>
                  <a:schemeClr val="tx1">
                    <a:lumMod val="75000"/>
                    <a:lumOff val="25000"/>
                  </a:schemeClr>
                </a:solidFill>
                <a:latin typeface="微软雅黑" pitchFamily="34" charset="-122"/>
                <a:ea typeface="微软雅黑" pitchFamily="34" charset="-122"/>
              </a:rPr>
              <a:t>推进与动力期刊</a:t>
            </a:r>
            <a:r>
              <a:rPr lang="en-US" altLang="zh-CN" sz="2000" dirty="0">
                <a:solidFill>
                  <a:schemeClr val="tx1">
                    <a:lumMod val="75000"/>
                    <a:lumOff val="25000"/>
                  </a:schemeClr>
                </a:solidFill>
                <a:latin typeface="微软雅黑" pitchFamily="34" charset="-122"/>
                <a:ea typeface="微软雅黑" pitchFamily="34" charset="-122"/>
              </a:rPr>
              <a:t>》</a:t>
            </a:r>
          </a:p>
          <a:p>
            <a:pPr marL="803275" lvl="1" indent="-441325">
              <a:lnSpc>
                <a:spcPct val="120000"/>
              </a:lnSpc>
              <a:buNone/>
            </a:pPr>
            <a:r>
              <a:rPr lang="en-US" altLang="zh-CN" sz="2000" dirty="0">
                <a:solidFill>
                  <a:schemeClr val="tx1">
                    <a:lumMod val="75000"/>
                    <a:lumOff val="25000"/>
                  </a:schemeClr>
                </a:solidFill>
                <a:latin typeface="微软雅黑" pitchFamily="34" charset="-122"/>
                <a:ea typeface="微软雅黑" pitchFamily="34" charset="-122"/>
              </a:rPr>
              <a:t>---- </a:t>
            </a:r>
            <a:r>
              <a:rPr lang="zh-CN" altLang="en-US" sz="2000" dirty="0">
                <a:solidFill>
                  <a:schemeClr val="tx1">
                    <a:lumMod val="75000"/>
                    <a:lumOff val="25000"/>
                  </a:schemeClr>
                </a:solidFill>
                <a:latin typeface="微软雅黑" pitchFamily="34" charset="-122"/>
                <a:ea typeface="微软雅黑" pitchFamily="34" charset="-122"/>
              </a:rPr>
              <a:t>介绍航空航天动力技术，包括液体推进、固体推进技术的最新技术进展与动态</a:t>
            </a:r>
            <a:endParaRPr lang="en-US" altLang="zh-CN" sz="2000" dirty="0">
              <a:solidFill>
                <a:schemeClr val="tx1">
                  <a:lumMod val="75000"/>
                  <a:lumOff val="25000"/>
                </a:schemeClr>
              </a:solidFill>
              <a:latin typeface="微软雅黑" pitchFamily="34" charset="-122"/>
              <a:ea typeface="微软雅黑" pitchFamily="34" charset="-122"/>
            </a:endParaRPr>
          </a:p>
          <a:p>
            <a:pPr marL="803275" lvl="1" indent="-441325">
              <a:lnSpc>
                <a:spcPct val="120000"/>
              </a:lnSpc>
              <a:buNone/>
            </a:pPr>
            <a:r>
              <a:rPr lang="en-US" altLang="zh-CN" sz="2000" dirty="0">
                <a:solidFill>
                  <a:schemeClr val="tx1">
                    <a:lumMod val="75000"/>
                    <a:lumOff val="25000"/>
                  </a:schemeClr>
                </a:solidFill>
                <a:latin typeface="微软雅黑" pitchFamily="34" charset="-122"/>
                <a:ea typeface="微软雅黑" pitchFamily="34" charset="-122"/>
              </a:rPr>
              <a:t>---- </a:t>
            </a:r>
            <a:r>
              <a:rPr lang="zh-CN" altLang="en-US" sz="2000" dirty="0">
                <a:solidFill>
                  <a:schemeClr val="tx1">
                    <a:lumMod val="75000"/>
                    <a:lumOff val="25000"/>
                  </a:schemeClr>
                </a:solidFill>
                <a:latin typeface="微软雅黑" pitchFamily="34" charset="-122"/>
                <a:ea typeface="微软雅黑" pitchFamily="34" charset="-122"/>
              </a:rPr>
              <a:t>双月刊</a:t>
            </a:r>
            <a:r>
              <a:rPr altLang="en-US" sz="2000" dirty="0">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总引用</a:t>
            </a:r>
            <a:r>
              <a:rPr lang="en-US" altLang="zh-CN" sz="2000" dirty="0">
                <a:solidFill>
                  <a:schemeClr val="tx1">
                    <a:lumMod val="75000"/>
                    <a:lumOff val="25000"/>
                  </a:schemeClr>
                </a:solidFill>
                <a:latin typeface="微软雅黑" pitchFamily="34" charset="-122"/>
                <a:ea typeface="微软雅黑" pitchFamily="34" charset="-122"/>
              </a:rPr>
              <a:t>6,579</a:t>
            </a:r>
            <a:r>
              <a:rPr lang="zh-CN" altLang="en-US" sz="2000" dirty="0">
                <a:solidFill>
                  <a:schemeClr val="tx1">
                    <a:lumMod val="75000"/>
                    <a:lumOff val="25000"/>
                  </a:schemeClr>
                </a:solidFill>
                <a:latin typeface="微软雅黑" pitchFamily="34" charset="-122"/>
                <a:ea typeface="微软雅黑" pitchFamily="34" charset="-122"/>
              </a:rPr>
              <a:t>，宇航工程学科排名第七</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2000" dirty="0">
                <a:solidFill>
                  <a:schemeClr val="tx1">
                    <a:lumMod val="75000"/>
                    <a:lumOff val="25000"/>
                  </a:schemeClr>
                </a:solidFill>
                <a:latin typeface="微软雅黑" pitchFamily="34" charset="-122"/>
                <a:ea typeface="微软雅黑" pitchFamily="34" charset="-122"/>
              </a:rPr>
              <a:t>影响因子</a:t>
            </a:r>
            <a:r>
              <a:rPr lang="en-US" altLang="zh-CN" sz="2000" dirty="0">
                <a:solidFill>
                  <a:schemeClr val="tx1">
                    <a:lumMod val="75000"/>
                    <a:lumOff val="25000"/>
                  </a:schemeClr>
                </a:solidFill>
                <a:latin typeface="微软雅黑" pitchFamily="34" charset="-122"/>
                <a:ea typeface="微软雅黑" pitchFamily="34" charset="-122"/>
              </a:rPr>
              <a:t>2.15</a:t>
            </a:r>
            <a:r>
              <a:rPr lang="zh-CN" altLang="en-US" sz="2000" dirty="0">
                <a:solidFill>
                  <a:schemeClr val="tx1">
                    <a:lumMod val="75000"/>
                    <a:lumOff val="25000"/>
                  </a:schemeClr>
                </a:solidFill>
                <a:latin typeface="微软雅黑" pitchFamily="34" charset="-122"/>
                <a:ea typeface="微软雅黑" pitchFamily="34" charset="-122"/>
              </a:rPr>
              <a:t>（</a:t>
            </a:r>
            <a:r>
              <a:rPr lang="en-US" altLang="zh-CN" sz="2000" dirty="0">
                <a:solidFill>
                  <a:schemeClr val="tx1">
                    <a:lumMod val="75000"/>
                    <a:lumOff val="25000"/>
                  </a:schemeClr>
                </a:solidFill>
                <a:latin typeface="微软雅黑" pitchFamily="34" charset="-122"/>
                <a:ea typeface="微软雅黑" pitchFamily="34" charset="-122"/>
              </a:rPr>
              <a:t>JCR 2021</a:t>
            </a:r>
            <a:r>
              <a:rPr lang="zh-CN" altLang="en-US" sz="2000" dirty="0">
                <a:solidFill>
                  <a:schemeClr val="tx1">
                    <a:lumMod val="75000"/>
                    <a:lumOff val="25000"/>
                  </a:schemeClr>
                </a:solidFill>
                <a:latin typeface="微软雅黑" pitchFamily="34" charset="-122"/>
                <a:ea typeface="微软雅黑" pitchFamily="34" charset="-122"/>
              </a:rPr>
              <a:t>）</a:t>
            </a:r>
            <a:endParaRPr lang="en-US" altLang="zh-CN" sz="2000" dirty="0">
              <a:solidFill>
                <a:schemeClr val="tx1">
                  <a:lumMod val="75000"/>
                  <a:lumOff val="25000"/>
                </a:schemeClr>
              </a:solidFill>
              <a:latin typeface="微软雅黑" pitchFamily="34" charset="-122"/>
              <a:ea typeface="微软雅黑" pitchFamily="34" charset="-122"/>
            </a:endParaRPr>
          </a:p>
          <a:p>
            <a:pPr lvl="1" indent="19050">
              <a:lnSpc>
                <a:spcPts val="1200"/>
              </a:lnSpc>
              <a:buNone/>
            </a:pPr>
            <a:endParaRPr lang="en-US" altLang="zh-CN" sz="2000" dirty="0">
              <a:solidFill>
                <a:schemeClr val="tx1">
                  <a:lumMod val="75000"/>
                  <a:lumOff val="25000"/>
                </a:schemeClr>
              </a:solidFill>
              <a:latin typeface="微软雅黑" pitchFamily="34" charset="-122"/>
              <a:ea typeface="微软雅黑" pitchFamily="34" charset="-122"/>
            </a:endParaRPr>
          </a:p>
          <a:p>
            <a:pPr eaLnBrk="1" hangingPunct="1">
              <a:lnSpc>
                <a:spcPct val="120000"/>
              </a:lnSpc>
            </a:pPr>
            <a:r>
              <a:rPr lang="en-US" altLang="zh-CN" sz="2000" dirty="0">
                <a:solidFill>
                  <a:schemeClr val="tx1">
                    <a:lumMod val="75000"/>
                    <a:lumOff val="25000"/>
                  </a:schemeClr>
                </a:solidFill>
                <a:latin typeface="微软雅黑" pitchFamily="34" charset="-122"/>
                <a:ea typeface="微软雅黑" pitchFamily="34" charset="-122"/>
              </a:rPr>
              <a:t>Journal of Spacecraft and Rockets</a:t>
            </a:r>
          </a:p>
          <a:p>
            <a:pPr eaLnBrk="1" hangingPunct="1">
              <a:lnSpc>
                <a:spcPct val="120000"/>
              </a:lnSpc>
              <a:buNone/>
            </a:pPr>
            <a:r>
              <a:rPr lang="en-US" altLang="zh-CN" sz="2000" dirty="0">
                <a:solidFill>
                  <a:schemeClr val="tx1">
                    <a:lumMod val="75000"/>
                    <a:lumOff val="25000"/>
                  </a:schemeClr>
                </a:solidFill>
                <a:latin typeface="微软雅黑" pitchFamily="34" charset="-122"/>
                <a:ea typeface="微软雅黑" pitchFamily="34" charset="-122"/>
              </a:rPr>
              <a:t>   《</a:t>
            </a:r>
            <a:r>
              <a:rPr lang="zh-CN" altLang="en-US" sz="2000" dirty="0">
                <a:solidFill>
                  <a:schemeClr val="tx1">
                    <a:lumMod val="75000"/>
                    <a:lumOff val="25000"/>
                  </a:schemeClr>
                </a:solidFill>
                <a:latin typeface="微软雅黑" pitchFamily="34" charset="-122"/>
                <a:ea typeface="微软雅黑" pitchFamily="34" charset="-122"/>
              </a:rPr>
              <a:t>航天器与火箭期刊</a:t>
            </a:r>
            <a:r>
              <a:rPr lang="en-US" altLang="zh-CN" sz="2000" dirty="0">
                <a:solidFill>
                  <a:schemeClr val="tx1">
                    <a:lumMod val="75000"/>
                    <a:lumOff val="25000"/>
                  </a:schemeClr>
                </a:solidFill>
                <a:latin typeface="微软雅黑" pitchFamily="34" charset="-122"/>
                <a:ea typeface="微软雅黑" pitchFamily="34" charset="-122"/>
              </a:rPr>
              <a:t>》</a:t>
            </a:r>
          </a:p>
          <a:p>
            <a:pPr marL="803275" lvl="1" indent="-441325">
              <a:lnSpc>
                <a:spcPct val="120000"/>
              </a:lnSpc>
              <a:buNone/>
            </a:pPr>
            <a:r>
              <a:rPr lang="en-US" altLang="zh-CN" sz="2000" dirty="0">
                <a:solidFill>
                  <a:schemeClr val="tx1">
                    <a:lumMod val="75000"/>
                    <a:lumOff val="25000"/>
                  </a:schemeClr>
                </a:solidFill>
                <a:latin typeface="微软雅黑" pitchFamily="34" charset="-122"/>
                <a:ea typeface="微软雅黑" pitchFamily="34" charset="-122"/>
              </a:rPr>
              <a:t>---- </a:t>
            </a:r>
            <a:r>
              <a:rPr lang="zh-CN" altLang="en-US" sz="2000" dirty="0">
                <a:solidFill>
                  <a:schemeClr val="tx1">
                    <a:lumMod val="75000"/>
                    <a:lumOff val="25000"/>
                  </a:schemeClr>
                </a:solidFill>
                <a:latin typeface="微软雅黑" pitchFamily="34" charset="-122"/>
                <a:ea typeface="微软雅黑" pitchFamily="34" charset="-122"/>
              </a:rPr>
              <a:t>报道飞船、火箭（战略战术）技术的最新进展，</a:t>
            </a:r>
            <a:r>
              <a:rPr altLang="en-US" sz="2000" dirty="0">
                <a:solidFill>
                  <a:schemeClr val="tx1">
                    <a:lumMod val="75000"/>
                    <a:lumOff val="25000"/>
                  </a:schemeClr>
                </a:solidFill>
                <a:latin typeface="微软雅黑" pitchFamily="34" charset="-122"/>
                <a:ea typeface="微软雅黑" pitchFamily="34" charset="-122"/>
              </a:rPr>
              <a:t>含</a:t>
            </a:r>
            <a:r>
              <a:rPr lang="zh-CN" altLang="en-US" sz="2000" dirty="0">
                <a:solidFill>
                  <a:schemeClr val="tx1">
                    <a:lumMod val="75000"/>
                    <a:lumOff val="25000"/>
                  </a:schemeClr>
                </a:solidFill>
                <a:latin typeface="微软雅黑" pitchFamily="34" charset="-122"/>
                <a:ea typeface="微软雅黑" pitchFamily="34" charset="-122"/>
              </a:rPr>
              <a:t>附属系统、应用、任务、环境影响及空间科学</a:t>
            </a:r>
            <a:r>
              <a:rPr lang="en-US" altLang="zh-CN" sz="2000" dirty="0">
                <a:solidFill>
                  <a:schemeClr val="tx1">
                    <a:lumMod val="75000"/>
                    <a:lumOff val="25000"/>
                  </a:schemeClr>
                </a:solidFill>
                <a:latin typeface="微软雅黑" pitchFamily="34" charset="-122"/>
                <a:ea typeface="微软雅黑" pitchFamily="34" charset="-122"/>
              </a:rPr>
              <a:t> </a:t>
            </a:r>
          </a:p>
          <a:p>
            <a:pPr marL="803275" lvl="1" indent="-441325">
              <a:lnSpc>
                <a:spcPct val="120000"/>
              </a:lnSpc>
              <a:buNone/>
            </a:pPr>
            <a:r>
              <a:rPr lang="en-US" altLang="zh-CN" sz="2000" dirty="0">
                <a:solidFill>
                  <a:schemeClr val="tx1">
                    <a:lumMod val="75000"/>
                    <a:lumOff val="25000"/>
                  </a:schemeClr>
                </a:solidFill>
                <a:latin typeface="微软雅黑" pitchFamily="34" charset="-122"/>
                <a:ea typeface="微软雅黑" pitchFamily="34" charset="-122"/>
              </a:rPr>
              <a:t>---- </a:t>
            </a:r>
            <a:r>
              <a:rPr lang="zh-CN" altLang="en-US" sz="2000" dirty="0">
                <a:solidFill>
                  <a:schemeClr val="tx1">
                    <a:lumMod val="75000"/>
                    <a:lumOff val="25000"/>
                  </a:schemeClr>
                </a:solidFill>
                <a:latin typeface="微软雅黑" pitchFamily="34" charset="-122"/>
                <a:ea typeface="微软雅黑" pitchFamily="34" charset="-122"/>
              </a:rPr>
              <a:t>双月刊</a:t>
            </a:r>
            <a:r>
              <a:rPr altLang="en-US"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影响因子</a:t>
            </a:r>
            <a:r>
              <a:rPr lang="en-US" altLang="zh-CN" sz="2000" dirty="0">
                <a:solidFill>
                  <a:schemeClr val="tx1">
                    <a:lumMod val="75000"/>
                    <a:lumOff val="25000"/>
                  </a:schemeClr>
                </a:solidFill>
                <a:latin typeface="微软雅黑" pitchFamily="34" charset="-122"/>
                <a:ea typeface="微软雅黑" pitchFamily="34" charset="-122"/>
              </a:rPr>
              <a:t>1.95</a:t>
            </a:r>
            <a:r>
              <a:rPr lang="zh-CN" altLang="en-US" sz="2000" dirty="0">
                <a:solidFill>
                  <a:schemeClr val="tx1">
                    <a:lumMod val="75000"/>
                    <a:lumOff val="25000"/>
                  </a:schemeClr>
                </a:solidFill>
                <a:latin typeface="微软雅黑" pitchFamily="34" charset="-122"/>
                <a:ea typeface="微软雅黑" pitchFamily="34" charset="-122"/>
              </a:rPr>
              <a:t>（</a:t>
            </a:r>
            <a:r>
              <a:rPr lang="en-US" altLang="zh-CN" sz="2000" dirty="0">
                <a:solidFill>
                  <a:schemeClr val="tx1">
                    <a:lumMod val="75000"/>
                    <a:lumOff val="25000"/>
                  </a:schemeClr>
                </a:solidFill>
                <a:latin typeface="微软雅黑" pitchFamily="34" charset="-122"/>
                <a:ea typeface="微软雅黑" pitchFamily="34" charset="-122"/>
              </a:rPr>
              <a:t>JCR 2021</a:t>
            </a:r>
            <a:r>
              <a:rPr lang="zh-CN" altLang="en-US" sz="2000" dirty="0">
                <a:solidFill>
                  <a:schemeClr val="tx1">
                    <a:lumMod val="75000"/>
                    <a:lumOff val="25000"/>
                  </a:schemeClr>
                </a:solidFill>
                <a:latin typeface="微软雅黑" pitchFamily="34" charset="-122"/>
                <a:ea typeface="微软雅黑" pitchFamily="34" charset="-122"/>
              </a:rPr>
              <a:t>）</a:t>
            </a:r>
            <a:endParaRPr lang="en-US" altLang="zh-CN" sz="2000" dirty="0">
              <a:solidFill>
                <a:schemeClr val="tx1">
                  <a:lumMod val="75000"/>
                  <a:lumOff val="25000"/>
                </a:schemeClr>
              </a:solidFill>
              <a:latin typeface="微软雅黑" pitchFamily="34" charset="-122"/>
              <a:ea typeface="微软雅黑" pitchFamily="34" charset="-122"/>
            </a:endParaRPr>
          </a:p>
        </p:txBody>
      </p:sp>
      <p:pic>
        <p:nvPicPr>
          <p:cNvPr id="33794" name="Picture 2" descr="http://www.aiaa.org/images/publications/cover_jpp.jpg"/>
          <p:cNvPicPr>
            <a:picLocks noChangeAspect="1" noChangeArrowheads="1"/>
          </p:cNvPicPr>
          <p:nvPr/>
        </p:nvPicPr>
        <p:blipFill>
          <a:blip r:embed="rId3" cstate="print"/>
          <a:srcRect/>
          <a:stretch>
            <a:fillRect/>
          </a:stretch>
        </p:blipFill>
        <p:spPr bwMode="auto">
          <a:xfrm>
            <a:off x="8699688" y="1560944"/>
            <a:ext cx="1428760" cy="1939034"/>
          </a:xfrm>
          <a:prstGeom prst="rect">
            <a:avLst/>
          </a:prstGeom>
          <a:noFill/>
        </p:spPr>
      </p:pic>
      <p:pic>
        <p:nvPicPr>
          <p:cNvPr id="33796" name="Picture 4" descr="http://www.aiaa.org/images/publications/cover_jsr.jpg"/>
          <p:cNvPicPr>
            <a:picLocks noChangeAspect="1" noChangeArrowheads="1"/>
          </p:cNvPicPr>
          <p:nvPr/>
        </p:nvPicPr>
        <p:blipFill>
          <a:blip r:embed="rId4" cstate="print"/>
          <a:srcRect/>
          <a:stretch>
            <a:fillRect/>
          </a:stretch>
        </p:blipFill>
        <p:spPr bwMode="auto">
          <a:xfrm>
            <a:off x="8699688" y="3989836"/>
            <a:ext cx="1428760" cy="1959444"/>
          </a:xfrm>
          <a:prstGeom prst="rect">
            <a:avLst/>
          </a:prstGeom>
          <a:noFill/>
        </p:spPr>
      </p:pic>
      <p:sp>
        <p:nvSpPr>
          <p:cNvPr id="7" name="灯片编号占位符 6"/>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5</a:t>
            </a:fld>
            <a:endParaRPr lang="zh-CN" altLang="en-US" dirty="0">
              <a:solidFill>
                <a:prstClr val="black">
                  <a:tint val="75000"/>
                </a:prstClr>
              </a:solidFill>
              <a:latin typeface="Calibri"/>
              <a:ea typeface="宋体"/>
            </a:endParaRPr>
          </a:p>
        </p:txBody>
      </p:sp>
      <p:sp>
        <p:nvSpPr>
          <p:cNvPr id="8" name="页脚占位符 7"/>
          <p:cNvSpPr>
            <a:spLocks noGrp="1"/>
          </p:cNvSpPr>
          <p:nvPr>
            <p:ph type="ftr" sz="quarter" idx="11"/>
          </p:nvPr>
        </p:nvSpPr>
        <p:spPr/>
        <p:txBody>
          <a:bodyPr/>
          <a:lstStyle/>
          <a:p>
            <a:r>
              <a:rPr lang="en-US" altLang="zh-CN" dirty="0"/>
              <a:t>Accucoms International B.V.</a:t>
            </a:r>
            <a:endParaRPr lang="zh-CN" altLang="en-US" dirty="0"/>
          </a:p>
        </p:txBody>
      </p:sp>
      <p:sp>
        <p:nvSpPr>
          <p:cNvPr id="2" name="Rectangle 6">
            <a:extLst>
              <a:ext uri="{FF2B5EF4-FFF2-40B4-BE49-F238E27FC236}">
                <a16:creationId xmlns:a16="http://schemas.microsoft.com/office/drawing/2014/main" id="{B683383D-2207-C465-DB1C-2F9CAEBE1E75}"/>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4" name="Picture 9">
            <a:extLst>
              <a:ext uri="{FF2B5EF4-FFF2-40B4-BE49-F238E27FC236}">
                <a16:creationId xmlns:a16="http://schemas.microsoft.com/office/drawing/2014/main" id="{DB568D44-8554-D023-6394-5FBB6EAE5A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953736" y="1357298"/>
            <a:ext cx="6662544" cy="5096038"/>
          </a:xfrm>
          <a:noFill/>
          <a:ln algn="ctr">
            <a:miter lim="800000"/>
            <a:headEnd/>
            <a:tailEnd/>
          </a:ln>
        </p:spPr>
        <p:txBody>
          <a:bodyPr vert="horz" wrap="square" lIns="91440" tIns="45720" rIns="91440" bIns="45720" numCol="1" rtlCol="0" anchor="t" anchorCtr="0" compatLnSpc="1">
            <a:prstTxWarp prst="textNoShape">
              <a:avLst/>
            </a:prstTxWarp>
            <a:noAutofit/>
          </a:bodyPr>
          <a:lstStyle/>
          <a:p>
            <a:pPr eaLnBrk="1" hangingPunct="1">
              <a:lnSpc>
                <a:spcPct val="120000"/>
              </a:lnSpc>
            </a:pPr>
            <a:r>
              <a:rPr lang="en-US" altLang="zh-CN" sz="2000" dirty="0">
                <a:solidFill>
                  <a:schemeClr val="tx1">
                    <a:lumMod val="75000"/>
                    <a:lumOff val="25000"/>
                  </a:schemeClr>
                </a:solidFill>
                <a:latin typeface="微软雅黑" pitchFamily="34" charset="-122"/>
                <a:ea typeface="微软雅黑" pitchFamily="34" charset="-122"/>
              </a:rPr>
              <a:t>Journal  of Thermophysics and Heat Transfer </a:t>
            </a:r>
          </a:p>
          <a:p>
            <a:pPr eaLnBrk="1" hangingPunct="1">
              <a:lnSpc>
                <a:spcPct val="120000"/>
              </a:lnSpc>
              <a:buNone/>
            </a:pPr>
            <a:r>
              <a:rPr lang="en-US" altLang="zh-CN" sz="2000" dirty="0">
                <a:solidFill>
                  <a:schemeClr val="tx1">
                    <a:lumMod val="75000"/>
                    <a:lumOff val="25000"/>
                  </a:schemeClr>
                </a:solidFill>
                <a:latin typeface="微软雅黑" pitchFamily="34" charset="-122"/>
                <a:ea typeface="微软雅黑" pitchFamily="34" charset="-122"/>
              </a:rPr>
              <a:t>   《</a:t>
            </a:r>
            <a:r>
              <a:rPr sz="2000" dirty="0">
                <a:solidFill>
                  <a:schemeClr val="tx1">
                    <a:lumMod val="75000"/>
                    <a:lumOff val="25000"/>
                  </a:schemeClr>
                </a:solidFill>
                <a:latin typeface="微软雅黑" pitchFamily="34" charset="-122"/>
                <a:ea typeface="微软雅黑" pitchFamily="34" charset="-122"/>
              </a:rPr>
              <a:t>热物理学与热传导期刊</a:t>
            </a:r>
            <a:r>
              <a:rPr lang="en-US" altLang="zh-CN" sz="2000" dirty="0">
                <a:solidFill>
                  <a:schemeClr val="tx1">
                    <a:lumMod val="75000"/>
                    <a:lumOff val="25000"/>
                  </a:schemeClr>
                </a:solidFill>
                <a:latin typeface="微软雅黑" pitchFamily="34" charset="-122"/>
                <a:ea typeface="微软雅黑" pitchFamily="34" charset="-122"/>
              </a:rPr>
              <a:t>》</a:t>
            </a:r>
          </a:p>
          <a:p>
            <a:pPr marL="803275" lvl="1" indent="-441325">
              <a:buNone/>
            </a:pPr>
            <a:r>
              <a:rPr lang="en-US" altLang="zh-CN" sz="2000" dirty="0">
                <a:solidFill>
                  <a:schemeClr val="tx1">
                    <a:lumMod val="75000"/>
                    <a:lumOff val="25000"/>
                  </a:schemeClr>
                </a:solidFill>
                <a:latin typeface="微软雅黑" pitchFamily="34" charset="-122"/>
                <a:ea typeface="微软雅黑" pitchFamily="34" charset="-122"/>
              </a:rPr>
              <a:t>---- </a:t>
            </a:r>
            <a:r>
              <a:rPr sz="2000" dirty="0" err="1">
                <a:solidFill>
                  <a:schemeClr val="tx1">
                    <a:lumMod val="75000"/>
                    <a:lumOff val="25000"/>
                  </a:schemeClr>
                </a:solidFill>
                <a:latin typeface="微软雅黑" pitchFamily="34" charset="-122"/>
                <a:ea typeface="微软雅黑" pitchFamily="34" charset="-122"/>
              </a:rPr>
              <a:t>关注热物理与热传导，探讨气态、液态、固态热能的传递与储存技术发展</a:t>
            </a:r>
            <a:endParaRPr lang="en-US" sz="2000" dirty="0">
              <a:solidFill>
                <a:schemeClr val="tx1">
                  <a:lumMod val="75000"/>
                  <a:lumOff val="25000"/>
                </a:schemeClr>
              </a:solidFill>
              <a:latin typeface="微软雅黑" pitchFamily="34" charset="-122"/>
              <a:ea typeface="微软雅黑" pitchFamily="34" charset="-122"/>
            </a:endParaRPr>
          </a:p>
          <a:p>
            <a:pPr marL="803275" lvl="1" indent="-441325">
              <a:buNone/>
            </a:pPr>
            <a:r>
              <a:rPr lang="en-US" altLang="zh-CN" sz="2000" dirty="0">
                <a:solidFill>
                  <a:schemeClr val="tx1">
                    <a:lumMod val="75000"/>
                    <a:lumOff val="25000"/>
                  </a:schemeClr>
                </a:solidFill>
                <a:latin typeface="微软雅黑" pitchFamily="34" charset="-122"/>
                <a:ea typeface="微软雅黑" pitchFamily="34" charset="-122"/>
              </a:rPr>
              <a:t>---- </a:t>
            </a:r>
            <a:r>
              <a:rPr sz="2000" dirty="0">
                <a:solidFill>
                  <a:schemeClr val="tx1">
                    <a:lumMod val="75000"/>
                    <a:lumOff val="25000"/>
                  </a:schemeClr>
                </a:solidFill>
                <a:latin typeface="微软雅黑" pitchFamily="34" charset="-122"/>
                <a:ea typeface="微软雅黑" pitchFamily="34" charset="-122"/>
              </a:rPr>
              <a:t>季刊，影响因子</a:t>
            </a:r>
            <a:r>
              <a:rPr lang="en-US" altLang="zh-CN" sz="2000" dirty="0">
                <a:solidFill>
                  <a:schemeClr val="tx1">
                    <a:lumMod val="75000"/>
                    <a:lumOff val="25000"/>
                  </a:schemeClr>
                </a:solidFill>
                <a:latin typeface="微软雅黑" pitchFamily="34" charset="-122"/>
                <a:ea typeface="微软雅黑" pitchFamily="34" charset="-122"/>
              </a:rPr>
              <a:t>1.91 </a:t>
            </a:r>
            <a:r>
              <a:rPr sz="2000" dirty="0">
                <a:solidFill>
                  <a:schemeClr val="tx1">
                    <a:lumMod val="75000"/>
                    <a:lumOff val="25000"/>
                  </a:schemeClr>
                </a:solidFill>
                <a:latin typeface="微软雅黑" pitchFamily="34" charset="-122"/>
                <a:ea typeface="微软雅黑" pitchFamily="34" charset="-122"/>
              </a:rPr>
              <a:t>（</a:t>
            </a:r>
            <a:r>
              <a:rPr lang="en-US" altLang="zh-CN" sz="2000" dirty="0">
                <a:solidFill>
                  <a:schemeClr val="tx1">
                    <a:lumMod val="75000"/>
                    <a:lumOff val="25000"/>
                  </a:schemeClr>
                </a:solidFill>
                <a:latin typeface="微软雅黑" pitchFamily="34" charset="-122"/>
                <a:ea typeface="微软雅黑" pitchFamily="34" charset="-122"/>
              </a:rPr>
              <a:t>JCR 2021</a:t>
            </a:r>
            <a:r>
              <a:rPr sz="2000" dirty="0">
                <a:solidFill>
                  <a:schemeClr val="tx1">
                    <a:lumMod val="75000"/>
                    <a:lumOff val="25000"/>
                  </a:schemeClr>
                </a:solidFill>
                <a:latin typeface="微软雅黑" pitchFamily="34" charset="-122"/>
                <a:ea typeface="微软雅黑" pitchFamily="34" charset="-122"/>
              </a:rPr>
              <a:t>）</a:t>
            </a:r>
            <a:endParaRPr lang="en-US" sz="2000" dirty="0">
              <a:solidFill>
                <a:schemeClr val="tx1">
                  <a:lumMod val="75000"/>
                  <a:lumOff val="25000"/>
                </a:schemeClr>
              </a:solidFill>
              <a:latin typeface="微软雅黑" pitchFamily="34" charset="-122"/>
              <a:ea typeface="微软雅黑" pitchFamily="34" charset="-122"/>
            </a:endParaRPr>
          </a:p>
          <a:p>
            <a:pPr lvl="1" indent="19050">
              <a:lnSpc>
                <a:spcPts val="1800"/>
              </a:lnSpc>
              <a:buNone/>
            </a:pPr>
            <a:endParaRPr lang="zh-CN" altLang="en-US" sz="2000" dirty="0">
              <a:solidFill>
                <a:schemeClr val="tx1">
                  <a:lumMod val="75000"/>
                  <a:lumOff val="25000"/>
                </a:schemeClr>
              </a:solidFill>
              <a:latin typeface="微软雅黑" pitchFamily="34" charset="-122"/>
              <a:ea typeface="微软雅黑" pitchFamily="34" charset="-122"/>
            </a:endParaRPr>
          </a:p>
          <a:p>
            <a:pPr eaLnBrk="1" hangingPunct="1">
              <a:lnSpc>
                <a:spcPct val="90000"/>
              </a:lnSpc>
            </a:pPr>
            <a:r>
              <a:rPr lang="en-US" altLang="zh-CN" sz="2000" dirty="0">
                <a:solidFill>
                  <a:schemeClr val="tx1">
                    <a:lumMod val="75000"/>
                    <a:lumOff val="25000"/>
                  </a:schemeClr>
                </a:solidFill>
                <a:latin typeface="微软雅黑" pitchFamily="34" charset="-122"/>
                <a:ea typeface="微软雅黑" pitchFamily="34" charset="-122"/>
              </a:rPr>
              <a:t>Journal of Aircraft 《</a:t>
            </a:r>
            <a:r>
              <a:rPr lang="zh-CN" altLang="en-US" sz="2000" dirty="0">
                <a:solidFill>
                  <a:schemeClr val="tx1">
                    <a:lumMod val="75000"/>
                    <a:lumOff val="25000"/>
                  </a:schemeClr>
                </a:solidFill>
                <a:latin typeface="微软雅黑" pitchFamily="34" charset="-122"/>
                <a:ea typeface="微软雅黑" pitchFamily="34" charset="-122"/>
              </a:rPr>
              <a:t>飞行器期刊</a:t>
            </a:r>
            <a:r>
              <a:rPr lang="en-US" altLang="zh-CN" sz="2000" dirty="0">
                <a:solidFill>
                  <a:schemeClr val="tx1">
                    <a:lumMod val="75000"/>
                    <a:lumOff val="25000"/>
                  </a:schemeClr>
                </a:solidFill>
                <a:latin typeface="微软雅黑" pitchFamily="34" charset="-122"/>
                <a:ea typeface="微软雅黑" pitchFamily="34" charset="-122"/>
              </a:rPr>
              <a:t>》</a:t>
            </a:r>
          </a:p>
          <a:p>
            <a:pPr lvl="1" indent="19050">
              <a:lnSpc>
                <a:spcPct val="110000"/>
              </a:lnSpc>
              <a:buNone/>
            </a:pPr>
            <a:r>
              <a:rPr lang="en-US" altLang="zh-CN" sz="2000" dirty="0">
                <a:solidFill>
                  <a:schemeClr val="tx1">
                    <a:lumMod val="75000"/>
                    <a:lumOff val="25000"/>
                  </a:schemeClr>
                </a:solidFill>
                <a:latin typeface="微软雅黑" pitchFamily="34" charset="-122"/>
                <a:ea typeface="微软雅黑" pitchFamily="34" charset="-122"/>
              </a:rPr>
              <a:t>---- </a:t>
            </a:r>
            <a:r>
              <a:rPr sz="2000" dirty="0">
                <a:solidFill>
                  <a:schemeClr val="tx1">
                    <a:lumMod val="75000"/>
                    <a:lumOff val="25000"/>
                  </a:schemeClr>
                </a:solidFill>
                <a:latin typeface="微软雅黑" pitchFamily="34" charset="-122"/>
                <a:ea typeface="微软雅黑" pitchFamily="34" charset="-122"/>
              </a:rPr>
              <a:t>重点报道飞机技术的发展的各个领域，包括飞机系统设计与优化、制造、飞行力学、飞行与地面测试、后勤保障与供给、飞机可靠性与维护、飞行安全、天气与噪音控制、人为因素、机场设计、航线运行、计算机在飞机技术中的应用等</a:t>
            </a:r>
            <a:endParaRPr lang="en-US" altLang="zh-CN" sz="2000" dirty="0">
              <a:solidFill>
                <a:schemeClr val="tx1">
                  <a:lumMod val="75000"/>
                  <a:lumOff val="25000"/>
                </a:schemeClr>
              </a:solidFill>
              <a:latin typeface="微软雅黑" pitchFamily="34" charset="-122"/>
              <a:ea typeface="微软雅黑" pitchFamily="34" charset="-122"/>
            </a:endParaRPr>
          </a:p>
          <a:p>
            <a:pPr lvl="1" indent="19050">
              <a:lnSpc>
                <a:spcPct val="120000"/>
              </a:lnSpc>
              <a:buNone/>
            </a:pPr>
            <a:r>
              <a:rPr lang="en-US" altLang="zh-CN" sz="2000" dirty="0">
                <a:solidFill>
                  <a:schemeClr val="tx1">
                    <a:lumMod val="75000"/>
                    <a:lumOff val="25000"/>
                  </a:schemeClr>
                </a:solidFill>
                <a:latin typeface="微软雅黑" pitchFamily="34" charset="-122"/>
                <a:ea typeface="微软雅黑" pitchFamily="34" charset="-122"/>
              </a:rPr>
              <a:t>---- </a:t>
            </a:r>
            <a:r>
              <a:rPr sz="2000" dirty="0">
                <a:solidFill>
                  <a:schemeClr val="tx1">
                    <a:lumMod val="75000"/>
                    <a:lumOff val="25000"/>
                  </a:schemeClr>
                </a:solidFill>
                <a:latin typeface="微软雅黑" pitchFamily="34" charset="-122"/>
                <a:ea typeface="微软雅黑" pitchFamily="34" charset="-122"/>
              </a:rPr>
              <a:t>双月刊，影响因子</a:t>
            </a:r>
            <a:r>
              <a:rPr lang="en-US" sz="2000" dirty="0">
                <a:solidFill>
                  <a:schemeClr val="tx1">
                    <a:lumMod val="75000"/>
                    <a:lumOff val="25000"/>
                  </a:schemeClr>
                </a:solidFill>
                <a:latin typeface="微软雅黑" pitchFamily="34" charset="-122"/>
                <a:ea typeface="微软雅黑" pitchFamily="34" charset="-122"/>
              </a:rPr>
              <a:t>2</a:t>
            </a:r>
            <a:r>
              <a:rPr lang="en-US" altLang="zh-CN" sz="2000" dirty="0">
                <a:solidFill>
                  <a:schemeClr val="tx1">
                    <a:lumMod val="75000"/>
                    <a:lumOff val="25000"/>
                  </a:schemeClr>
                </a:solidFill>
                <a:latin typeface="微软雅黑" pitchFamily="34" charset="-122"/>
                <a:ea typeface="微软雅黑" pitchFamily="34" charset="-122"/>
              </a:rPr>
              <a:t>.04</a:t>
            </a:r>
            <a:r>
              <a:rPr sz="2000" dirty="0">
                <a:solidFill>
                  <a:schemeClr val="tx1">
                    <a:lumMod val="75000"/>
                    <a:lumOff val="25000"/>
                  </a:schemeClr>
                </a:solidFill>
                <a:latin typeface="微软雅黑" pitchFamily="34" charset="-122"/>
                <a:ea typeface="微软雅黑" pitchFamily="34" charset="-122"/>
              </a:rPr>
              <a:t>（</a:t>
            </a:r>
            <a:r>
              <a:rPr lang="en-US" altLang="zh-CN" sz="2000" dirty="0">
                <a:solidFill>
                  <a:schemeClr val="tx1">
                    <a:lumMod val="75000"/>
                    <a:lumOff val="25000"/>
                  </a:schemeClr>
                </a:solidFill>
                <a:latin typeface="微软雅黑" pitchFamily="34" charset="-122"/>
                <a:ea typeface="微软雅黑" pitchFamily="34" charset="-122"/>
              </a:rPr>
              <a:t>JCR 2021</a:t>
            </a:r>
            <a:r>
              <a:rPr sz="2000" dirty="0">
                <a:solidFill>
                  <a:schemeClr val="tx1">
                    <a:lumMod val="75000"/>
                    <a:lumOff val="25000"/>
                  </a:schemeClr>
                </a:solidFill>
                <a:latin typeface="微软雅黑" pitchFamily="34" charset="-122"/>
                <a:ea typeface="微软雅黑" pitchFamily="34" charset="-122"/>
              </a:rPr>
              <a:t>）</a:t>
            </a:r>
          </a:p>
          <a:p>
            <a:pPr eaLnBrk="1" hangingPunct="1">
              <a:lnSpc>
                <a:spcPct val="90000"/>
              </a:lnSpc>
            </a:pPr>
            <a:endParaRPr lang="zh-CN" altLang="en-US" sz="2000" dirty="0">
              <a:solidFill>
                <a:schemeClr val="tx1">
                  <a:lumMod val="75000"/>
                  <a:lumOff val="25000"/>
                </a:schemeClr>
              </a:solidFill>
              <a:latin typeface="微软雅黑" pitchFamily="34" charset="-122"/>
              <a:ea typeface="微软雅黑" pitchFamily="34" charset="-122"/>
            </a:endParaRPr>
          </a:p>
          <a:p>
            <a:pPr lvl="1" eaLnBrk="1" hangingPunct="1">
              <a:lnSpc>
                <a:spcPct val="90000"/>
              </a:lnSpc>
            </a:pPr>
            <a:endParaRPr lang="zh-CN" altLang="en-US" sz="2000" dirty="0">
              <a:solidFill>
                <a:schemeClr val="tx1">
                  <a:lumMod val="75000"/>
                  <a:lumOff val="25000"/>
                </a:schemeClr>
              </a:solidFill>
              <a:latin typeface="微软雅黑" pitchFamily="34" charset="-122"/>
              <a:ea typeface="微软雅黑" pitchFamily="34" charset="-122"/>
            </a:endParaRPr>
          </a:p>
          <a:p>
            <a:pPr lvl="1" eaLnBrk="1" hangingPunct="1">
              <a:lnSpc>
                <a:spcPct val="90000"/>
              </a:lnSpc>
              <a:buFontTx/>
              <a:buNone/>
            </a:pPr>
            <a:endParaRPr lang="en-US" altLang="zh-CN" sz="2000" dirty="0">
              <a:solidFill>
                <a:schemeClr val="tx1">
                  <a:lumMod val="75000"/>
                  <a:lumOff val="25000"/>
                </a:schemeClr>
              </a:solidFill>
              <a:latin typeface="微软雅黑" pitchFamily="34" charset="-122"/>
              <a:ea typeface="微软雅黑" pitchFamily="34" charset="-122"/>
            </a:endParaRPr>
          </a:p>
        </p:txBody>
      </p:sp>
      <p:pic>
        <p:nvPicPr>
          <p:cNvPr id="9221" name="Picture 6" descr="cover_jtht"/>
          <p:cNvPicPr>
            <a:picLocks noChangeAspect="1" noChangeArrowheads="1"/>
          </p:cNvPicPr>
          <p:nvPr/>
        </p:nvPicPr>
        <p:blipFill>
          <a:blip r:embed="rId3" cstate="print"/>
          <a:srcRect/>
          <a:stretch>
            <a:fillRect/>
          </a:stretch>
        </p:blipFill>
        <p:spPr bwMode="auto">
          <a:xfrm>
            <a:off x="8667768" y="1571613"/>
            <a:ext cx="1447800" cy="1965325"/>
          </a:xfrm>
          <a:prstGeom prst="rect">
            <a:avLst/>
          </a:prstGeom>
          <a:noFill/>
          <a:ln w="9525">
            <a:noFill/>
            <a:miter lim="800000"/>
            <a:headEnd/>
            <a:tailEnd/>
          </a:ln>
        </p:spPr>
      </p:pic>
      <p:pic>
        <p:nvPicPr>
          <p:cNvPr id="7" name="Picture 6" descr="cover_ja"/>
          <p:cNvPicPr>
            <a:picLocks noChangeAspect="1" noChangeArrowheads="1"/>
          </p:cNvPicPr>
          <p:nvPr/>
        </p:nvPicPr>
        <p:blipFill>
          <a:blip r:embed="rId4" cstate="print"/>
          <a:srcRect/>
          <a:stretch>
            <a:fillRect/>
          </a:stretch>
        </p:blipFill>
        <p:spPr bwMode="auto">
          <a:xfrm>
            <a:off x="8667768" y="4000504"/>
            <a:ext cx="1435100" cy="1968500"/>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6</a:t>
            </a:fld>
            <a:endParaRPr lang="zh-CN" altLang="en-US">
              <a:solidFill>
                <a:prstClr val="black">
                  <a:tint val="75000"/>
                </a:prstClr>
              </a:solidFill>
              <a:latin typeface="Calibri"/>
              <a:ea typeface="宋体"/>
            </a:endParaRPr>
          </a:p>
        </p:txBody>
      </p:sp>
      <p:sp>
        <p:nvSpPr>
          <p:cNvPr id="9" name="页脚占位符 8"/>
          <p:cNvSpPr>
            <a:spLocks noGrp="1"/>
          </p:cNvSpPr>
          <p:nvPr>
            <p:ph type="ftr" sz="quarter" idx="11"/>
          </p:nvPr>
        </p:nvSpPr>
        <p:spPr/>
        <p:txBody>
          <a:bodyPr/>
          <a:lstStyle/>
          <a:p>
            <a:r>
              <a:rPr lang="en-US" altLang="zh-CN" dirty="0"/>
              <a:t>Accucoms International B.V.</a:t>
            </a:r>
            <a:endParaRPr lang="zh-CN" altLang="en-US" dirty="0"/>
          </a:p>
        </p:txBody>
      </p:sp>
      <p:sp>
        <p:nvSpPr>
          <p:cNvPr id="2" name="Rectangle 6">
            <a:extLst>
              <a:ext uri="{FF2B5EF4-FFF2-40B4-BE49-F238E27FC236}">
                <a16:creationId xmlns:a16="http://schemas.microsoft.com/office/drawing/2014/main" id="{8A725E5D-4503-BCAF-6C41-232B67EC5340}"/>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46170EF5-F37A-51E0-80B6-27A2705200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8BB9E36-C0A2-467F-89B3-AB071869E555}"/>
              </a:ext>
            </a:extLst>
          </p:cNvPr>
          <p:cNvSpPr>
            <a:spLocks noGrp="1"/>
          </p:cNvSpPr>
          <p:nvPr>
            <p:ph sz="half" idx="1"/>
          </p:nvPr>
        </p:nvSpPr>
        <p:spPr>
          <a:xfrm>
            <a:off x="1481958" y="808664"/>
            <a:ext cx="7325711" cy="5844383"/>
          </a:xfrm>
        </p:spPr>
        <p:txBody>
          <a:bodyPr>
            <a:normAutofit/>
          </a:bodyPr>
          <a:lstStyle/>
          <a:p>
            <a:pPr>
              <a:lnSpc>
                <a:spcPct val="120000"/>
              </a:lnSpc>
            </a:pPr>
            <a:r>
              <a:rPr lang="en-US" altLang="zh-CN" sz="2000" dirty="0">
                <a:solidFill>
                  <a:schemeClr val="tx1">
                    <a:lumMod val="75000"/>
                    <a:lumOff val="25000"/>
                  </a:schemeClr>
                </a:solidFill>
                <a:latin typeface="微软雅黑" pitchFamily="34" charset="-122"/>
                <a:ea typeface="微软雅黑" pitchFamily="34" charset="-122"/>
              </a:rPr>
              <a:t>Journal of Aerospace Information Systems</a:t>
            </a:r>
          </a:p>
          <a:p>
            <a:pPr>
              <a:buNone/>
            </a:pPr>
            <a:r>
              <a:rPr lang="en-US" altLang="zh-CN"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航空信息系统学报</a:t>
            </a:r>
            <a:r>
              <a:rPr lang="en-US" altLang="zh-CN" sz="2000" dirty="0">
                <a:solidFill>
                  <a:schemeClr val="tx1">
                    <a:lumMod val="75000"/>
                    <a:lumOff val="25000"/>
                  </a:schemeClr>
                </a:solidFill>
                <a:latin typeface="微软雅黑" pitchFamily="34" charset="-122"/>
                <a:ea typeface="微软雅黑" pitchFamily="34" charset="-122"/>
              </a:rPr>
              <a:t>》</a:t>
            </a:r>
          </a:p>
          <a:p>
            <a:pPr marL="803275" lvl="1" indent="-441325">
              <a:buNone/>
            </a:pPr>
            <a:r>
              <a:rPr lang="en-US" altLang="zh-CN"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本期刊致力于传播原始档案研究论文，描述新的理论发展，新颖的应用，和案例研究进展的航空航天计算，信息，网络和通信系统，解决航空航天特定问题。 主题包括航空航天系统和软件工程、嵌入式系统的验证和验证、不确定性量化、被称为“大数据”的领域、数据分析、机器学习、航空航天系统的知识管理、人机交互和航空航天系统的系统健康管理。 自主系统、系统工程原理、安全和任务保证的应用是特别值得关注的。</a:t>
            </a:r>
          </a:p>
          <a:p>
            <a:pPr marL="803275" lvl="1" indent="-441325">
              <a:buNone/>
            </a:pPr>
            <a:r>
              <a:rPr lang="en-US" altLang="zh-CN" sz="2000" dirty="0">
                <a:solidFill>
                  <a:schemeClr val="tx1">
                    <a:lumMod val="75000"/>
                    <a:lumOff val="25000"/>
                  </a:schemeClr>
                </a:solidFill>
                <a:latin typeface="微软雅黑" pitchFamily="34" charset="-122"/>
                <a:ea typeface="微软雅黑" pitchFamily="34" charset="-122"/>
              </a:rPr>
              <a:t>---- </a:t>
            </a:r>
            <a:r>
              <a:rPr lang="zh-CN" altLang="en-US" sz="2000" dirty="0">
                <a:solidFill>
                  <a:schemeClr val="tx1">
                    <a:lumMod val="75000"/>
                    <a:lumOff val="25000"/>
                  </a:schemeClr>
                </a:solidFill>
                <a:latin typeface="微软雅黑" pitchFamily="34" charset="-122"/>
                <a:ea typeface="微软雅黑" pitchFamily="34" charset="-122"/>
              </a:rPr>
              <a:t>月刊，影响因子</a:t>
            </a:r>
            <a:r>
              <a:rPr lang="en-US" altLang="zh-CN" sz="2000" dirty="0">
                <a:solidFill>
                  <a:schemeClr val="tx1">
                    <a:lumMod val="75000"/>
                    <a:lumOff val="25000"/>
                  </a:schemeClr>
                </a:solidFill>
                <a:latin typeface="微软雅黑" pitchFamily="34" charset="-122"/>
                <a:ea typeface="微软雅黑" pitchFamily="34" charset="-122"/>
              </a:rPr>
              <a:t>2.02 </a:t>
            </a:r>
            <a:r>
              <a:rPr lang="zh-CN" altLang="en-US" sz="2000" dirty="0">
                <a:solidFill>
                  <a:schemeClr val="tx1">
                    <a:lumMod val="75000"/>
                    <a:lumOff val="25000"/>
                  </a:schemeClr>
                </a:solidFill>
                <a:latin typeface="微软雅黑" pitchFamily="34" charset="-122"/>
                <a:ea typeface="微软雅黑" pitchFamily="34" charset="-122"/>
              </a:rPr>
              <a:t>（</a:t>
            </a:r>
            <a:r>
              <a:rPr lang="en-US" altLang="zh-CN" sz="2000" dirty="0">
                <a:solidFill>
                  <a:schemeClr val="tx1">
                    <a:lumMod val="75000"/>
                    <a:lumOff val="25000"/>
                  </a:schemeClr>
                </a:solidFill>
                <a:latin typeface="微软雅黑" pitchFamily="34" charset="-122"/>
                <a:ea typeface="微软雅黑" pitchFamily="34" charset="-122"/>
              </a:rPr>
              <a:t>JCR 2021</a:t>
            </a:r>
            <a:r>
              <a:rPr lang="zh-CN" altLang="en-US" sz="2000" dirty="0">
                <a:solidFill>
                  <a:schemeClr val="tx1">
                    <a:lumMod val="75000"/>
                    <a:lumOff val="25000"/>
                  </a:schemeClr>
                </a:solidFill>
                <a:latin typeface="微软雅黑" pitchFamily="34" charset="-122"/>
                <a:ea typeface="微软雅黑" pitchFamily="34" charset="-122"/>
              </a:rPr>
              <a:t>）</a:t>
            </a:r>
            <a:endParaRPr lang="en-US" altLang="zh-CN" sz="2000" dirty="0">
              <a:solidFill>
                <a:schemeClr val="tx1">
                  <a:lumMod val="75000"/>
                  <a:lumOff val="25000"/>
                </a:schemeClr>
              </a:solidFill>
              <a:latin typeface="微软雅黑" pitchFamily="34" charset="-122"/>
              <a:ea typeface="微软雅黑" pitchFamily="34" charset="-122"/>
            </a:endParaRPr>
          </a:p>
          <a:p>
            <a:pPr marL="803275" lvl="1" indent="-441325">
              <a:buNone/>
            </a:pPr>
            <a:endParaRPr lang="en-US" altLang="zh-CN" sz="2000" dirty="0">
              <a:solidFill>
                <a:schemeClr val="tx1">
                  <a:lumMod val="75000"/>
                  <a:lumOff val="25000"/>
                </a:schemeClr>
              </a:solidFill>
              <a:latin typeface="微软雅黑" pitchFamily="34" charset="-122"/>
              <a:ea typeface="微软雅黑" pitchFamily="34" charset="-122"/>
            </a:endParaRPr>
          </a:p>
          <a:p>
            <a:pPr marL="803275" lvl="1" indent="-441325"/>
            <a:r>
              <a:rPr lang="en-US" altLang="zh-CN" sz="2000" dirty="0">
                <a:solidFill>
                  <a:schemeClr val="tx1">
                    <a:lumMod val="75000"/>
                    <a:lumOff val="25000"/>
                  </a:schemeClr>
                </a:solidFill>
                <a:latin typeface="微软雅黑" pitchFamily="34" charset="-122"/>
                <a:ea typeface="微软雅黑" pitchFamily="34" charset="-122"/>
              </a:rPr>
              <a:t>Journal of Air Transportation</a:t>
            </a:r>
          </a:p>
          <a:p>
            <a:pPr marL="803275" lvl="1" indent="-441325">
              <a:buNone/>
            </a:pPr>
            <a:r>
              <a:rPr lang="en-US" altLang="zh-CN"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航空运输期刊</a:t>
            </a:r>
            <a:r>
              <a:rPr lang="en-US" altLang="zh-CN" sz="2000" dirty="0">
                <a:solidFill>
                  <a:schemeClr val="tx1">
                    <a:lumMod val="75000"/>
                    <a:lumOff val="25000"/>
                  </a:schemeClr>
                </a:solidFill>
                <a:latin typeface="微软雅黑" pitchFamily="34" charset="-122"/>
                <a:ea typeface="微软雅黑" pitchFamily="34" charset="-122"/>
              </a:rPr>
              <a:t>》</a:t>
            </a:r>
          </a:p>
          <a:p>
            <a:pPr marL="803275" lvl="1" indent="-441325">
              <a:buNone/>
            </a:pPr>
            <a:r>
              <a:rPr lang="en-US" altLang="zh-CN"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本刊主要刊载有关空中交通管理和所有飞行工具</a:t>
            </a:r>
            <a:r>
              <a:rPr lang="en-US" altLang="zh-CN"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包括无人驾驶飞行器和空间飞行器</a:t>
            </a:r>
            <a:r>
              <a:rPr lang="en-US" altLang="zh-CN"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在全球空域系统中运行的航空操作新发展的论文。</a:t>
            </a:r>
            <a:endParaRPr lang="en-US" altLang="zh-CN" sz="2000" dirty="0">
              <a:solidFill>
                <a:schemeClr val="tx1">
                  <a:lumMod val="75000"/>
                  <a:lumOff val="25000"/>
                </a:schemeClr>
              </a:solidFill>
              <a:latin typeface="微软雅黑" pitchFamily="34" charset="-122"/>
              <a:ea typeface="微软雅黑" pitchFamily="34" charset="-122"/>
            </a:endParaRPr>
          </a:p>
          <a:p>
            <a:pPr marL="803275" lvl="1" indent="-441325">
              <a:buNone/>
            </a:pPr>
            <a:r>
              <a:rPr lang="en-US" altLang="zh-CN"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季刊</a:t>
            </a:r>
          </a:p>
          <a:p>
            <a:endParaRPr lang="zh-CN" altLang="en-US" dirty="0"/>
          </a:p>
        </p:txBody>
      </p:sp>
      <p:pic>
        <p:nvPicPr>
          <p:cNvPr id="5" name="图片 4" descr="徽标&#10;&#10;描述已自动生成">
            <a:extLst>
              <a:ext uri="{FF2B5EF4-FFF2-40B4-BE49-F238E27FC236}">
                <a16:creationId xmlns:a16="http://schemas.microsoft.com/office/drawing/2014/main" id="{583870C2-4BB8-4E63-8C98-0A98C7A9B4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5744" y="808664"/>
            <a:ext cx="2112142" cy="2767068"/>
          </a:xfrm>
          <a:prstGeom prst="rect">
            <a:avLst/>
          </a:prstGeom>
          <a:noFill/>
        </p:spPr>
      </p:pic>
      <p:sp>
        <p:nvSpPr>
          <p:cNvPr id="2" name="Rectangle 6">
            <a:extLst>
              <a:ext uri="{FF2B5EF4-FFF2-40B4-BE49-F238E27FC236}">
                <a16:creationId xmlns:a16="http://schemas.microsoft.com/office/drawing/2014/main" id="{722D60E8-BB06-73B7-F53A-4C43C2659C96}"/>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4" name="Picture 9">
            <a:extLst>
              <a:ext uri="{FF2B5EF4-FFF2-40B4-BE49-F238E27FC236}">
                <a16:creationId xmlns:a16="http://schemas.microsoft.com/office/drawing/2014/main" id="{54142A6F-5252-7434-8563-D52657168D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pic>
        <p:nvPicPr>
          <p:cNvPr id="1026" name="Picture 2" descr="Journal of Air Transportation volume 31, issue 4 cover">
            <a:extLst>
              <a:ext uri="{FF2B5EF4-FFF2-40B4-BE49-F238E27FC236}">
                <a16:creationId xmlns:a16="http://schemas.microsoft.com/office/drawing/2014/main" id="{4D320CE3-4F85-0A0B-5882-9BE208241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744" y="3747867"/>
            <a:ext cx="2112142" cy="290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3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60097" y="1082120"/>
            <a:ext cx="3705117" cy="978729"/>
          </a:xfrm>
          <a:prstGeom prst="rect">
            <a:avLst/>
          </a:prstGeom>
          <a:solidFill>
            <a:schemeClr val="accent1">
              <a:lumMod val="20000"/>
              <a:lumOff val="80000"/>
            </a:schemeClr>
          </a:solidFill>
        </p:spPr>
        <p:txBody>
          <a:bodyPr wrap="none" rtlCol="0">
            <a:spAutoFit/>
          </a:bodyPr>
          <a:lstStyle/>
          <a:p>
            <a:pPr>
              <a:lnSpc>
                <a:spcPct val="120000"/>
              </a:lnSpc>
            </a:pPr>
            <a:r>
              <a:rPr lang="en-US" altLang="zh-CN" sz="1600" dirty="0">
                <a:latin typeface="微软雅黑" pitchFamily="34" charset="-122"/>
                <a:ea typeface="微软雅黑" pitchFamily="34" charset="-122"/>
              </a:rPr>
              <a:t>Subject: ENGINEERING, AEROSPACE</a:t>
            </a:r>
          </a:p>
          <a:p>
            <a:pPr>
              <a:lnSpc>
                <a:spcPct val="120000"/>
              </a:lnSpc>
            </a:pPr>
            <a:r>
              <a:rPr lang="zh-CN" altLang="en-US" sz="1600" dirty="0">
                <a:latin typeface="微软雅黑" pitchFamily="34" charset="-122"/>
                <a:ea typeface="微软雅黑" pitchFamily="34" charset="-122"/>
              </a:rPr>
              <a:t>总期刊数量：</a:t>
            </a:r>
            <a:r>
              <a:rPr lang="en-US" altLang="zh-CN" sz="1600" dirty="0">
                <a:latin typeface="微软雅黑" pitchFamily="34" charset="-122"/>
                <a:ea typeface="微软雅黑" pitchFamily="34" charset="-122"/>
              </a:rPr>
              <a:t>34 </a:t>
            </a:r>
          </a:p>
          <a:p>
            <a:pPr>
              <a:lnSpc>
                <a:spcPct val="120000"/>
              </a:lnSpc>
            </a:pPr>
            <a:r>
              <a:rPr lang="zh-CN" altLang="en-US" sz="1600" dirty="0">
                <a:latin typeface="微软雅黑" pitchFamily="34" charset="-122"/>
                <a:ea typeface="微软雅黑" pitchFamily="34" charset="-122"/>
              </a:rPr>
              <a:t>数据来源： </a:t>
            </a:r>
            <a:r>
              <a:rPr lang="en-US" altLang="zh-CN" sz="1600" dirty="0">
                <a:latin typeface="微软雅黑" pitchFamily="34" charset="-122"/>
                <a:ea typeface="微软雅黑" pitchFamily="34" charset="-122"/>
              </a:rPr>
              <a:t>JCR 2021</a:t>
            </a:r>
            <a:endParaRPr lang="zh-CN" altLang="en-US" sz="1600" dirty="0">
              <a:latin typeface="微软雅黑" pitchFamily="34" charset="-122"/>
              <a:ea typeface="微软雅黑" pitchFamily="34" charset="-122"/>
            </a:endParaRPr>
          </a:p>
        </p:txBody>
      </p:sp>
      <p:sp>
        <p:nvSpPr>
          <p:cNvPr id="7" name="TextBox 6"/>
          <p:cNvSpPr txBox="1"/>
          <p:nvPr/>
        </p:nvSpPr>
        <p:spPr>
          <a:xfrm>
            <a:off x="2478010" y="5733257"/>
            <a:ext cx="7938470" cy="307777"/>
          </a:xfrm>
          <a:prstGeom prst="rect">
            <a:avLst/>
          </a:prstGeom>
          <a:noFill/>
        </p:spPr>
        <p:txBody>
          <a:bodyPr wrap="square" rtlCol="0">
            <a:spAutoFit/>
          </a:bodyPr>
          <a:lstStyle/>
          <a:p>
            <a:r>
              <a:rPr lang="en-US" altLang="zh-CN" sz="1400" dirty="0">
                <a:solidFill>
                  <a:schemeClr val="tx1">
                    <a:lumMod val="75000"/>
                    <a:lumOff val="25000"/>
                  </a:schemeClr>
                </a:solidFill>
                <a:latin typeface="Verdana" pitchFamily="34" charset="0"/>
                <a:ea typeface="Verdana" pitchFamily="34" charset="0"/>
                <a:cs typeface="Verdana" pitchFamily="34" charset="0"/>
              </a:rPr>
              <a:t>*  Journal of Thermophysics and Heat Transfer </a:t>
            </a:r>
            <a:r>
              <a:rPr lang="zh-CN" altLang="en-US" sz="1400" dirty="0">
                <a:solidFill>
                  <a:schemeClr val="tx1">
                    <a:lumMod val="75000"/>
                    <a:lumOff val="25000"/>
                  </a:schemeClr>
                </a:solidFill>
                <a:latin typeface="Verdana" pitchFamily="34" charset="0"/>
                <a:cs typeface="Verdana" pitchFamily="34" charset="0"/>
              </a:rPr>
              <a:t>被分在 </a:t>
            </a:r>
            <a:r>
              <a:rPr lang="en-US" altLang="zh-CN" sz="1400" dirty="0">
                <a:solidFill>
                  <a:schemeClr val="tx1">
                    <a:lumMod val="75000"/>
                    <a:lumOff val="25000"/>
                  </a:schemeClr>
                </a:solidFill>
                <a:latin typeface="Verdana" pitchFamily="34" charset="0"/>
                <a:ea typeface="Verdana" pitchFamily="34" charset="0"/>
                <a:cs typeface="Verdana" pitchFamily="34" charset="0"/>
              </a:rPr>
              <a:t>THERMODYNAMICS</a:t>
            </a:r>
            <a:r>
              <a:rPr lang="zh-CN" altLang="en-US" sz="1400" dirty="0">
                <a:solidFill>
                  <a:schemeClr val="tx1">
                    <a:lumMod val="75000"/>
                    <a:lumOff val="25000"/>
                  </a:schemeClr>
                </a:solidFill>
                <a:latin typeface="Verdana" pitchFamily="34" charset="0"/>
                <a:cs typeface="Verdana" pitchFamily="34" charset="0"/>
              </a:rPr>
              <a:t> 学科类别</a:t>
            </a:r>
          </a:p>
        </p:txBody>
      </p:sp>
      <p:sp>
        <p:nvSpPr>
          <p:cNvPr id="11" name="内容占位符 2"/>
          <p:cNvSpPr>
            <a:spLocks noGrp="1"/>
          </p:cNvSpPr>
          <p:nvPr>
            <p:ph idx="1"/>
          </p:nvPr>
        </p:nvSpPr>
        <p:spPr>
          <a:xfrm>
            <a:off x="2166910" y="2025980"/>
            <a:ext cx="7858180" cy="1042981"/>
          </a:xfrm>
        </p:spPr>
        <p:txBody>
          <a:bodyPr>
            <a:noAutofit/>
          </a:bodyPr>
          <a:lstStyle/>
          <a:p>
            <a:pPr algn="just">
              <a:lnSpc>
                <a:spcPts val="2500"/>
              </a:lnSpc>
            </a:pPr>
            <a:r>
              <a:rPr lang="zh-CN" altLang="en-US" sz="1600" dirty="0">
                <a:latin typeface="微软雅黑" pitchFamily="34" charset="-122"/>
                <a:ea typeface="微软雅黑" pitchFamily="34" charset="-122"/>
              </a:rPr>
              <a:t>总引用量排名前</a:t>
            </a:r>
            <a:r>
              <a:rPr lang="en-US" sz="1600" dirty="0">
                <a:latin typeface="微软雅黑" pitchFamily="34" charset="-122"/>
                <a:ea typeface="微软雅黑" pitchFamily="34" charset="-122"/>
              </a:rPr>
              <a:t>10</a:t>
            </a:r>
            <a:r>
              <a:rPr lang="zh-CN" altLang="en-US" sz="1600" dirty="0">
                <a:latin typeface="微软雅黑" pitchFamily="34" charset="-122"/>
                <a:ea typeface="微软雅黑" pitchFamily="34" charset="-122"/>
              </a:rPr>
              <a:t>位的期刊中，</a:t>
            </a:r>
            <a:r>
              <a:rPr lang="en-US" sz="1600" dirty="0">
                <a:latin typeface="微软雅黑" pitchFamily="34" charset="-122"/>
                <a:ea typeface="微软雅黑" pitchFamily="34" charset="-122"/>
              </a:rPr>
              <a:t>AIAA</a:t>
            </a:r>
            <a:r>
              <a:rPr lang="zh-CN" altLang="en-US" sz="1600" dirty="0">
                <a:latin typeface="微软雅黑" pitchFamily="34" charset="-122"/>
                <a:ea typeface="微软雅黑" pitchFamily="34" charset="-122"/>
              </a:rPr>
              <a:t>占据</a:t>
            </a:r>
            <a:r>
              <a:rPr lang="en-US"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席。</a:t>
            </a:r>
            <a:endParaRPr lang="en-US" altLang="zh-CN" sz="1600" dirty="0">
              <a:latin typeface="微软雅黑" pitchFamily="34" charset="-122"/>
              <a:ea typeface="微软雅黑" pitchFamily="34" charset="-122"/>
            </a:endParaRPr>
          </a:p>
          <a:p>
            <a:pPr algn="just">
              <a:lnSpc>
                <a:spcPts val="2500"/>
              </a:lnSpc>
            </a:pPr>
            <a:r>
              <a:rPr lang="zh-CN" altLang="en-US" sz="1600" dirty="0">
                <a:latin typeface="微软雅黑" pitchFamily="34" charset="-122"/>
                <a:ea typeface="微软雅黑" pitchFamily="34" charset="-122"/>
              </a:rPr>
              <a:t>这</a:t>
            </a:r>
            <a:r>
              <a:rPr lang="en-US"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份期刊引用量总计</a:t>
            </a:r>
            <a:r>
              <a:rPr lang="en-US" altLang="zh-CN" sz="1600" dirty="0">
                <a:latin typeface="微软雅黑" pitchFamily="34" charset="-122"/>
                <a:ea typeface="微软雅黑" pitchFamily="34" charset="-122"/>
              </a:rPr>
              <a:t>51,553</a:t>
            </a:r>
            <a:r>
              <a:rPr lang="zh-CN" altLang="en-US" sz="1600" dirty="0">
                <a:latin typeface="微软雅黑" pitchFamily="34" charset="-122"/>
                <a:ea typeface="微软雅黑" pitchFamily="34" charset="-122"/>
              </a:rPr>
              <a:t>次，宇航工程学科所有期刊的引用量总计约</a:t>
            </a:r>
            <a:r>
              <a:rPr lang="en-US" altLang="zh-CN" sz="1600" dirty="0">
                <a:latin typeface="微软雅黑" pitchFamily="34" charset="-122"/>
                <a:ea typeface="微软雅黑" pitchFamily="34" charset="-122"/>
              </a:rPr>
              <a:t>13</a:t>
            </a:r>
            <a:r>
              <a:rPr lang="zh-CN" altLang="en-US" sz="1600" dirty="0">
                <a:latin typeface="微软雅黑" pitchFamily="34" charset="-122"/>
                <a:ea typeface="微软雅黑" pitchFamily="34" charset="-122"/>
              </a:rPr>
              <a:t>万次，</a:t>
            </a:r>
            <a:r>
              <a:rPr lang="en-US" sz="1600" dirty="0">
                <a:latin typeface="微软雅黑" pitchFamily="34" charset="-122"/>
                <a:ea typeface="微软雅黑" pitchFamily="34" charset="-122"/>
              </a:rPr>
              <a:t>AIAA</a:t>
            </a:r>
            <a:r>
              <a:rPr lang="zh-CN" altLang="en-US" sz="1600" dirty="0">
                <a:latin typeface="微软雅黑" pitchFamily="34" charset="-122"/>
                <a:ea typeface="微软雅黑" pitchFamily="34" charset="-122"/>
              </a:rPr>
              <a:t>期刊占比近</a:t>
            </a:r>
            <a:r>
              <a:rPr lang="en-US" altLang="zh-CN" sz="1600" dirty="0">
                <a:latin typeface="微软雅黑" pitchFamily="34" charset="-122"/>
                <a:ea typeface="微软雅黑" pitchFamily="34" charset="-122"/>
              </a:rPr>
              <a:t>40</a:t>
            </a:r>
            <a:r>
              <a:rPr lang="en-US" sz="1600" dirty="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12" name="灯片编号占位符 11"/>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8</a:t>
            </a:fld>
            <a:endParaRPr lang="zh-CN" altLang="en-US">
              <a:solidFill>
                <a:prstClr val="black">
                  <a:tint val="75000"/>
                </a:prstClr>
              </a:solidFill>
              <a:latin typeface="Calibri"/>
              <a:ea typeface="宋体"/>
            </a:endParaRPr>
          </a:p>
        </p:txBody>
      </p:sp>
      <p:sp>
        <p:nvSpPr>
          <p:cNvPr id="13" name="页脚占位符 12"/>
          <p:cNvSpPr>
            <a:spLocks noGrp="1"/>
          </p:cNvSpPr>
          <p:nvPr>
            <p:ph type="ftr" sz="quarter" idx="11"/>
          </p:nvPr>
        </p:nvSpPr>
        <p:spPr/>
        <p:txBody>
          <a:bodyPr/>
          <a:lstStyle/>
          <a:p>
            <a:r>
              <a:rPr lang="en-US" altLang="zh-CN" dirty="0"/>
              <a:t>Accucoms International B.V.</a:t>
            </a:r>
            <a:endParaRPr lang="zh-CN" altLang="en-US" dirty="0"/>
          </a:p>
        </p:txBody>
      </p:sp>
      <p:graphicFrame>
        <p:nvGraphicFramePr>
          <p:cNvPr id="9" name="表格 8"/>
          <p:cNvGraphicFramePr>
            <a:graphicFrameLocks noGrp="1"/>
          </p:cNvGraphicFramePr>
          <p:nvPr>
            <p:extLst>
              <p:ext uri="{D42A27DB-BD31-4B8C-83A1-F6EECF244321}">
                <p14:modId xmlns:p14="http://schemas.microsoft.com/office/powerpoint/2010/main" val="606511928"/>
              </p:ext>
            </p:extLst>
          </p:nvPr>
        </p:nvGraphicFramePr>
        <p:xfrm>
          <a:off x="2381224" y="3231040"/>
          <a:ext cx="7572428" cy="2502216"/>
        </p:xfrm>
        <a:graphic>
          <a:graphicData uri="http://schemas.openxmlformats.org/drawingml/2006/table">
            <a:tbl>
              <a:tblPr>
                <a:tableStyleId>{7DF18680-E054-41AD-8BC1-D1AEF772440D}</a:tableStyleId>
              </a:tblPr>
              <a:tblGrid>
                <a:gridCol w="2643206">
                  <a:extLst>
                    <a:ext uri="{9D8B030D-6E8A-4147-A177-3AD203B41FA5}">
                      <a16:colId xmlns:a16="http://schemas.microsoft.com/office/drawing/2014/main" val="20000"/>
                    </a:ext>
                  </a:extLst>
                </a:gridCol>
                <a:gridCol w="1575626">
                  <a:extLst>
                    <a:ext uri="{9D8B030D-6E8A-4147-A177-3AD203B41FA5}">
                      <a16:colId xmlns:a16="http://schemas.microsoft.com/office/drawing/2014/main" val="20001"/>
                    </a:ext>
                  </a:extLst>
                </a:gridCol>
                <a:gridCol w="1853398">
                  <a:extLst>
                    <a:ext uri="{9D8B030D-6E8A-4147-A177-3AD203B41FA5}">
                      <a16:colId xmlns:a16="http://schemas.microsoft.com/office/drawing/2014/main" val="20002"/>
                    </a:ext>
                  </a:extLst>
                </a:gridCol>
                <a:gridCol w="1500198">
                  <a:extLst>
                    <a:ext uri="{9D8B030D-6E8A-4147-A177-3AD203B41FA5}">
                      <a16:colId xmlns:a16="http://schemas.microsoft.com/office/drawing/2014/main" val="20003"/>
                    </a:ext>
                  </a:extLst>
                </a:gridCol>
              </a:tblGrid>
              <a:tr h="417036">
                <a:tc>
                  <a:txBody>
                    <a:bodyPr/>
                    <a:lstStyle/>
                    <a:p>
                      <a:pPr algn="ctr">
                        <a:lnSpc>
                          <a:spcPct val="100000"/>
                        </a:lnSpc>
                        <a:spcAft>
                          <a:spcPts val="0"/>
                        </a:spcAft>
                      </a:pPr>
                      <a:r>
                        <a:rPr lang="zh-CN" sz="1600" kern="100" dirty="0">
                          <a:latin typeface="微软雅黑" pitchFamily="34" charset="-122"/>
                          <a:ea typeface="微软雅黑" pitchFamily="34" charset="-122"/>
                          <a:cs typeface="Verdana" pitchFamily="34" charset="0"/>
                        </a:rPr>
                        <a:t>期刊名称</a:t>
                      </a:r>
                    </a:p>
                  </a:txBody>
                  <a:tcPr marL="68580" marR="68580" marT="0" marB="0" anchor="ctr"/>
                </a:tc>
                <a:tc>
                  <a:txBody>
                    <a:bodyPr/>
                    <a:lstStyle/>
                    <a:p>
                      <a:pPr algn="ctr">
                        <a:lnSpc>
                          <a:spcPct val="100000"/>
                        </a:lnSpc>
                        <a:spcAft>
                          <a:spcPts val="0"/>
                        </a:spcAft>
                      </a:pPr>
                      <a:r>
                        <a:rPr lang="zh-CN" sz="1600" kern="100" dirty="0">
                          <a:latin typeface="微软雅黑" pitchFamily="34" charset="-122"/>
                          <a:ea typeface="微软雅黑" pitchFamily="34" charset="-122"/>
                          <a:cs typeface="Verdana" pitchFamily="34" charset="0"/>
                        </a:rPr>
                        <a:t>引用量排名</a:t>
                      </a:r>
                    </a:p>
                  </a:txBody>
                  <a:tcPr marL="68580" marR="68580" marT="0" marB="0" anchor="ctr"/>
                </a:tc>
                <a:tc>
                  <a:txBody>
                    <a:bodyPr/>
                    <a:lstStyle/>
                    <a:p>
                      <a:pPr algn="ctr">
                        <a:lnSpc>
                          <a:spcPct val="100000"/>
                        </a:lnSpc>
                        <a:spcAft>
                          <a:spcPts val="0"/>
                        </a:spcAft>
                      </a:pPr>
                      <a:r>
                        <a:rPr lang="zh-CN" sz="1600" kern="100" dirty="0">
                          <a:latin typeface="微软雅黑" pitchFamily="34" charset="-122"/>
                          <a:ea typeface="微软雅黑" pitchFamily="34" charset="-122"/>
                          <a:cs typeface="Verdana" pitchFamily="34" charset="0"/>
                        </a:rPr>
                        <a:t>总引用量</a:t>
                      </a:r>
                    </a:p>
                  </a:txBody>
                  <a:tcPr marL="68580" marR="68580" marT="0" marB="0" anchor="ctr"/>
                </a:tc>
                <a:tc>
                  <a:txBody>
                    <a:bodyPr/>
                    <a:lstStyle/>
                    <a:p>
                      <a:pPr algn="ctr">
                        <a:lnSpc>
                          <a:spcPct val="100000"/>
                        </a:lnSpc>
                        <a:spcAft>
                          <a:spcPts val="0"/>
                        </a:spcAft>
                      </a:pPr>
                      <a:r>
                        <a:rPr lang="zh-CN" sz="1600" kern="100" dirty="0">
                          <a:latin typeface="微软雅黑" pitchFamily="34" charset="-122"/>
                          <a:ea typeface="微软雅黑" pitchFamily="34" charset="-122"/>
                          <a:cs typeface="Verdana" pitchFamily="34" charset="0"/>
                        </a:rPr>
                        <a:t>影响因子</a:t>
                      </a:r>
                    </a:p>
                  </a:txBody>
                  <a:tcPr marL="68580" marR="68580" marT="0" marB="0" anchor="ctr"/>
                </a:tc>
                <a:extLst>
                  <a:ext uri="{0D108BD9-81ED-4DB2-BD59-A6C34878D82A}">
                    <a16:rowId xmlns:a16="http://schemas.microsoft.com/office/drawing/2014/main" val="10000"/>
                  </a:ext>
                </a:extLst>
              </a:tr>
              <a:tr h="417036">
                <a:tc>
                  <a:txBody>
                    <a:bodyPr/>
                    <a:lstStyle/>
                    <a:p>
                      <a:pPr algn="just">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AIAA JOURNAL</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effectLst/>
                          <a:latin typeface="微软雅黑" panose="020B0503020204020204" pitchFamily="34" charset="-122"/>
                          <a:ea typeface="微软雅黑" panose="020B0503020204020204" pitchFamily="34" charset="-122"/>
                        </a:rPr>
                        <a:t>1</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effectLst/>
                          <a:latin typeface="微软雅黑" panose="020B0503020204020204" pitchFamily="34" charset="-122"/>
                          <a:ea typeface="微软雅黑" panose="020B0503020204020204" pitchFamily="34" charset="-122"/>
                        </a:rPr>
                        <a:t>23,576</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effectLst/>
                          <a:latin typeface="微软雅黑" panose="020B0503020204020204" pitchFamily="34" charset="-122"/>
                          <a:ea typeface="微软雅黑" panose="020B0503020204020204" pitchFamily="34" charset="-122"/>
                        </a:rPr>
                        <a:t>2.127</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417036">
                <a:tc>
                  <a:txBody>
                    <a:bodyPr/>
                    <a:lstStyle/>
                    <a:p>
                      <a:pPr algn="just">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J GUID CONTROL DYNAM</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effectLst/>
                          <a:latin typeface="微软雅黑" panose="020B0503020204020204" pitchFamily="34" charset="-122"/>
                          <a:ea typeface="微软雅黑" panose="020B0503020204020204" pitchFamily="34" charset="-122"/>
                        </a:rPr>
                        <a:t>10,577</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effectLst/>
                          <a:latin typeface="微软雅黑" panose="020B0503020204020204" pitchFamily="34" charset="-122"/>
                          <a:ea typeface="微软雅黑" panose="020B0503020204020204" pitchFamily="34" charset="-122"/>
                        </a:rPr>
                        <a:t>2.048</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r h="417036">
                <a:tc>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lang="en-US" altLang="zh-CN" sz="1400" kern="100" dirty="0">
                          <a:solidFill>
                            <a:srgbClr val="000000"/>
                          </a:solidFill>
                          <a:latin typeface="微软雅黑" pitchFamily="34" charset="-122"/>
                          <a:ea typeface="微软雅黑" pitchFamily="34" charset="-122"/>
                          <a:cs typeface="Verdana" pitchFamily="34" charset="0"/>
                        </a:rPr>
                        <a:t>J PROPUL POWER</a:t>
                      </a:r>
                      <a:endParaRPr lang="zh-CN" alt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effectLst/>
                          <a:latin typeface="微软雅黑" panose="020B0503020204020204" pitchFamily="34" charset="-122"/>
                          <a:ea typeface="微软雅黑" panose="020B0503020204020204" pitchFamily="34" charset="-122"/>
                        </a:rPr>
                        <a:t>6,579</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effectLst/>
                          <a:latin typeface="微软雅黑" panose="020B0503020204020204" pitchFamily="34" charset="-122"/>
                          <a:ea typeface="微软雅黑" panose="020B0503020204020204" pitchFamily="34" charset="-122"/>
                        </a:rPr>
                        <a:t>1.50</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3"/>
                  </a:ext>
                </a:extLst>
              </a:tr>
              <a:tr h="417036">
                <a:tc>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lang="en-US" altLang="zh-CN" sz="1400" kern="100" dirty="0">
                          <a:solidFill>
                            <a:srgbClr val="000000"/>
                          </a:solidFill>
                          <a:latin typeface="微软雅黑" pitchFamily="34" charset="-122"/>
                          <a:ea typeface="微软雅黑" pitchFamily="34" charset="-122"/>
                          <a:cs typeface="Verdana" pitchFamily="34" charset="0"/>
                        </a:rPr>
                        <a:t>J AIRCRAFT</a:t>
                      </a:r>
                      <a:endParaRPr lang="zh-CN" altLang="zh-CN" sz="1400" kern="100" dirty="0">
                        <a:latin typeface="微软雅黑" pitchFamily="34" charset="-122"/>
                        <a:ea typeface="微软雅黑" pitchFamily="34" charset="-122"/>
                        <a:cs typeface="Verdana" pitchFamily="34" charset="0"/>
                      </a:endParaRPr>
                    </a:p>
                    <a:p>
                      <a:pPr algn="just">
                        <a:lnSpc>
                          <a:spcPts val="1200"/>
                        </a:lnSpc>
                        <a:spcAft>
                          <a:spcPts val="0"/>
                        </a:spcAft>
                      </a:pP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a:effectLst/>
                          <a:latin typeface="微软雅黑" panose="020B0503020204020204" pitchFamily="34" charset="-122"/>
                          <a:ea typeface="微软雅黑" panose="020B0503020204020204" pitchFamily="34" charset="-122"/>
                        </a:rPr>
                        <a:t>8</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effectLst/>
                          <a:latin typeface="微软雅黑" panose="020B0503020204020204" pitchFamily="34" charset="-122"/>
                          <a:ea typeface="微软雅黑" panose="020B0503020204020204" pitchFamily="34" charset="-122"/>
                        </a:rPr>
                        <a:t>6,756</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effectLst/>
                          <a:latin typeface="微软雅黑" panose="020B0503020204020204" pitchFamily="34" charset="-122"/>
                          <a:ea typeface="微软雅黑" panose="020B0503020204020204" pitchFamily="34" charset="-122"/>
                        </a:rPr>
                        <a:t>1.249</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4"/>
                  </a:ext>
                </a:extLst>
              </a:tr>
              <a:tr h="417036">
                <a:tc>
                  <a:txBody>
                    <a:bodyPr/>
                    <a:lstStyle/>
                    <a:p>
                      <a:pPr algn="just">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J SPACECRAFT ROCKETS</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a:effectLst/>
                          <a:latin typeface="微软雅黑" panose="020B0503020204020204" pitchFamily="34" charset="-122"/>
                          <a:ea typeface="微软雅黑" panose="020B0503020204020204" pitchFamily="34" charset="-122"/>
                        </a:rPr>
                        <a:t>9</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effectLst/>
                          <a:latin typeface="微软雅黑" panose="020B0503020204020204" pitchFamily="34" charset="-122"/>
                          <a:ea typeface="微软雅黑" panose="020B0503020204020204" pitchFamily="34" charset="-122"/>
                        </a:rPr>
                        <a:t>4,065</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effectLst/>
                          <a:latin typeface="微软雅黑" panose="020B0503020204020204" pitchFamily="34" charset="-122"/>
                          <a:ea typeface="微软雅黑" panose="020B0503020204020204" pitchFamily="34" charset="-122"/>
                        </a:rPr>
                        <a:t>1.282</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5"/>
                  </a:ext>
                </a:extLst>
              </a:tr>
            </a:tbl>
          </a:graphicData>
        </a:graphic>
      </p:graphicFrame>
      <p:sp>
        <p:nvSpPr>
          <p:cNvPr id="10" name="Rectangle 4"/>
          <p:cNvSpPr>
            <a:spLocks noChangeArrowheads="1"/>
          </p:cNvSpPr>
          <p:nvPr/>
        </p:nvSpPr>
        <p:spPr bwMode="auto">
          <a:xfrm>
            <a:off x="2208214" y="1340769"/>
            <a:ext cx="3239715" cy="633413"/>
          </a:xfrm>
          <a:prstGeom prst="rect">
            <a:avLst/>
          </a:prstGeom>
          <a:noFill/>
          <a:ln w="9525">
            <a:noFill/>
            <a:miter lim="800000"/>
            <a:headEnd/>
            <a:tailEnd/>
          </a:ln>
        </p:spPr>
        <p:txBody>
          <a:bodyPr/>
          <a:lstStyle/>
          <a:p>
            <a:r>
              <a:rPr lang="en-US" altLang="zh-CN" sz="3200" b="1" dirty="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期刊品质</a:t>
            </a:r>
          </a:p>
        </p:txBody>
      </p:sp>
      <p:sp>
        <p:nvSpPr>
          <p:cNvPr id="2" name="Rectangle 6">
            <a:extLst>
              <a:ext uri="{FF2B5EF4-FFF2-40B4-BE49-F238E27FC236}">
                <a16:creationId xmlns:a16="http://schemas.microsoft.com/office/drawing/2014/main" id="{591EF6AB-EAC5-7ABB-1F41-771AC3E17CF3}"/>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52AB5CCC-30DB-8ED8-B5A1-6686613CC5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9</a:t>
            </a:fld>
            <a:endParaRPr lang="zh-CN" altLang="en-US">
              <a:solidFill>
                <a:prstClr val="black">
                  <a:tint val="75000"/>
                </a:prstClr>
              </a:solidFill>
              <a:latin typeface="Calibri"/>
              <a:ea typeface="宋体"/>
            </a:endParaRPr>
          </a:p>
        </p:txBody>
      </p:sp>
      <p:sp>
        <p:nvSpPr>
          <p:cNvPr id="10" name="页脚占位符 9"/>
          <p:cNvSpPr>
            <a:spLocks noGrp="1"/>
          </p:cNvSpPr>
          <p:nvPr>
            <p:ph type="ftr" sz="quarter" idx="11"/>
          </p:nvPr>
        </p:nvSpPr>
        <p:spPr/>
        <p:txBody>
          <a:bodyPr/>
          <a:lstStyle/>
          <a:p>
            <a:r>
              <a:rPr lang="en-US" altLang="zh-CN" dirty="0"/>
              <a:t>Accucoms International B.V.</a:t>
            </a:r>
            <a:endParaRPr lang="zh-CN" altLang="en-US" dirty="0"/>
          </a:p>
        </p:txBody>
      </p:sp>
      <p:sp>
        <p:nvSpPr>
          <p:cNvPr id="8" name="TextBox 7"/>
          <p:cNvSpPr txBox="1"/>
          <p:nvPr/>
        </p:nvSpPr>
        <p:spPr>
          <a:xfrm>
            <a:off x="2237778" y="2060849"/>
            <a:ext cx="8034686" cy="1089529"/>
          </a:xfrm>
          <a:prstGeom prst="rect">
            <a:avLst/>
          </a:prstGeom>
          <a:noFill/>
        </p:spPr>
        <p:txBody>
          <a:bodyPr wrap="square" rtlCol="0">
            <a:spAutoFit/>
          </a:bodyPr>
          <a:lstStyle/>
          <a:p>
            <a:pPr>
              <a:lnSpc>
                <a:spcPct val="120000"/>
              </a:lnSpc>
            </a:pPr>
            <a:r>
              <a:rPr lang="zh-CN" altLang="en-US" dirty="0">
                <a:latin typeface="微软雅黑" pitchFamily="34" charset="-122"/>
                <a:ea typeface="微软雅黑" pitchFamily="34" charset="-122"/>
                <a:cs typeface="Times New Roman" pitchFamily="18" charset="0"/>
              </a:rPr>
              <a:t>宇航工程（</a:t>
            </a:r>
            <a:r>
              <a:rPr lang="en-US" dirty="0">
                <a:latin typeface="微软雅黑" pitchFamily="34" charset="-122"/>
                <a:ea typeface="微软雅黑" pitchFamily="34" charset="-122"/>
                <a:cs typeface="Times New Roman" pitchFamily="18" charset="0"/>
              </a:rPr>
              <a:t>ENGINEERING, AEROSPACE</a:t>
            </a:r>
            <a:r>
              <a:rPr lang="zh-CN" altLang="en-US" dirty="0">
                <a:latin typeface="微软雅黑" pitchFamily="34" charset="-122"/>
                <a:ea typeface="微软雅黑" pitchFamily="34" charset="-122"/>
                <a:cs typeface="Times New Roman" pitchFamily="18" charset="0"/>
              </a:rPr>
              <a:t>）学科共收录期刊</a:t>
            </a:r>
            <a:r>
              <a:rPr lang="en-US" altLang="zh-CN" dirty="0">
                <a:latin typeface="微软雅黑" pitchFamily="34" charset="-122"/>
                <a:ea typeface="微软雅黑" pitchFamily="34" charset="-122"/>
                <a:cs typeface="Times New Roman" pitchFamily="18" charset="0"/>
              </a:rPr>
              <a:t>34</a:t>
            </a:r>
            <a:r>
              <a:rPr lang="zh-CN" altLang="en-US" dirty="0">
                <a:latin typeface="微软雅黑" pitchFamily="34" charset="-122"/>
                <a:ea typeface="微软雅黑" pitchFamily="34" charset="-122"/>
                <a:cs typeface="Times New Roman" pitchFamily="18" charset="0"/>
              </a:rPr>
              <a:t>种，其中</a:t>
            </a:r>
            <a:r>
              <a:rPr lang="en-US" dirty="0">
                <a:latin typeface="微软雅黑" pitchFamily="34" charset="-122"/>
                <a:ea typeface="微软雅黑" pitchFamily="34" charset="-122"/>
                <a:cs typeface="Times New Roman" pitchFamily="18" charset="0"/>
              </a:rPr>
              <a:t>AIAA</a:t>
            </a:r>
            <a:r>
              <a:rPr lang="zh-CN" altLang="en-US" dirty="0">
                <a:latin typeface="微软雅黑" pitchFamily="34" charset="-122"/>
                <a:ea typeface="微软雅黑" pitchFamily="34" charset="-122"/>
                <a:cs typeface="Times New Roman" pitchFamily="18" charset="0"/>
              </a:rPr>
              <a:t>是最大的期刊源，被收录</a:t>
            </a:r>
            <a:r>
              <a:rPr lang="en-US" dirty="0">
                <a:latin typeface="微软雅黑" pitchFamily="34" charset="-122"/>
                <a:ea typeface="微软雅黑" pitchFamily="34" charset="-122"/>
                <a:cs typeface="Times New Roman" pitchFamily="18" charset="0"/>
              </a:rPr>
              <a:t>7</a:t>
            </a:r>
            <a:r>
              <a:rPr lang="zh-CN" altLang="en-US" dirty="0">
                <a:latin typeface="微软雅黑" pitchFamily="34" charset="-122"/>
                <a:ea typeface="微软雅黑" pitchFamily="34" charset="-122"/>
                <a:cs typeface="Times New Roman" pitchFamily="18" charset="0"/>
              </a:rPr>
              <a:t>种，占</a:t>
            </a:r>
            <a:r>
              <a:rPr lang="en-US" dirty="0">
                <a:latin typeface="微软雅黑" pitchFamily="34" charset="-122"/>
                <a:ea typeface="微软雅黑" pitchFamily="34" charset="-122"/>
                <a:cs typeface="Times New Roman" pitchFamily="18" charset="0"/>
              </a:rPr>
              <a:t>20.5%</a:t>
            </a:r>
            <a:r>
              <a:rPr lang="zh-CN" altLang="en-US" dirty="0">
                <a:latin typeface="微软雅黑" pitchFamily="34" charset="-122"/>
                <a:ea typeface="微软雅黑" pitchFamily="34" charset="-122"/>
                <a:cs typeface="Times New Roman" pitchFamily="18" charset="0"/>
              </a:rPr>
              <a:t>。排其之后的依次是</a:t>
            </a:r>
            <a:r>
              <a:rPr lang="en-US" dirty="0">
                <a:latin typeface="微软雅黑" pitchFamily="34" charset="-122"/>
                <a:ea typeface="微软雅黑" pitchFamily="34" charset="-122"/>
                <a:cs typeface="Times New Roman" pitchFamily="18" charset="0"/>
              </a:rPr>
              <a:t>Elsevier</a:t>
            </a:r>
            <a:r>
              <a:rPr lang="zh-CN" altLang="en-US" dirty="0">
                <a:latin typeface="微软雅黑" pitchFamily="34" charset="-122"/>
                <a:ea typeface="微软雅黑" pitchFamily="34" charset="-122"/>
                <a:cs typeface="Times New Roman" pitchFamily="18" charset="0"/>
              </a:rPr>
              <a:t>、</a:t>
            </a:r>
            <a:r>
              <a:rPr lang="en-US" dirty="0">
                <a:latin typeface="微软雅黑" pitchFamily="34" charset="-122"/>
                <a:ea typeface="微软雅黑" pitchFamily="34" charset="-122"/>
                <a:cs typeface="Times New Roman" pitchFamily="18" charset="0"/>
              </a:rPr>
              <a:t>Springer</a:t>
            </a:r>
            <a:r>
              <a:rPr lang="zh-CN" altLang="en-US" dirty="0">
                <a:latin typeface="微软雅黑" pitchFamily="34" charset="-122"/>
                <a:ea typeface="微软雅黑" pitchFamily="34" charset="-122"/>
                <a:cs typeface="Times New Roman" pitchFamily="18" charset="0"/>
              </a:rPr>
              <a:t>和</a:t>
            </a:r>
            <a:r>
              <a:rPr lang="en-US" dirty="0">
                <a:latin typeface="微软雅黑" pitchFamily="34" charset="-122"/>
                <a:ea typeface="微软雅黑" pitchFamily="34" charset="-122"/>
                <a:cs typeface="Times New Roman" pitchFamily="18" charset="0"/>
              </a:rPr>
              <a:t>SAGE </a:t>
            </a:r>
            <a:r>
              <a:rPr lang="zh-CN" altLang="en-US" dirty="0">
                <a:latin typeface="微软雅黑" pitchFamily="34" charset="-122"/>
                <a:ea typeface="微软雅黑" pitchFamily="34" charset="-122"/>
                <a:cs typeface="Times New Roman" pitchFamily="18" charset="0"/>
              </a:rPr>
              <a:t>。</a:t>
            </a:r>
            <a:endParaRPr lang="zh-CN" altLang="en-US" dirty="0">
              <a:latin typeface="Times New Roman" pitchFamily="18" charset="0"/>
              <a:ea typeface="微软雅黑" pitchFamily="34" charset="-122"/>
              <a:cs typeface="Times New Roman" pitchFamily="18" charset="0"/>
            </a:endParaRPr>
          </a:p>
        </p:txBody>
      </p:sp>
      <p:sp>
        <p:nvSpPr>
          <p:cNvPr id="12" name="Rectangle 4"/>
          <p:cNvSpPr>
            <a:spLocks noChangeArrowheads="1"/>
          </p:cNvSpPr>
          <p:nvPr/>
        </p:nvSpPr>
        <p:spPr bwMode="auto">
          <a:xfrm>
            <a:off x="2208214" y="1340769"/>
            <a:ext cx="4679875" cy="633413"/>
          </a:xfrm>
          <a:prstGeom prst="rect">
            <a:avLst/>
          </a:prstGeom>
          <a:noFill/>
          <a:ln w="9525">
            <a:noFill/>
            <a:miter lim="800000"/>
            <a:headEnd/>
            <a:tailEnd/>
          </a:ln>
        </p:spPr>
        <p:txBody>
          <a:bodyPr/>
          <a:lstStyle/>
          <a:p>
            <a:pPr>
              <a:defRPr sz="1400" b="1" i="0" u="none" strike="noStrike" kern="1200" baseline="0">
                <a:solidFill>
                  <a:srgbClr val="000000"/>
                </a:solidFill>
                <a:latin typeface="+mn-lt"/>
                <a:ea typeface="+mn-ea"/>
                <a:cs typeface="+mn-cs"/>
              </a:defRPr>
            </a:pPr>
            <a:r>
              <a:rPr lang="zh-CN" altLang="en-US" sz="3200" b="1" dirty="0">
                <a:solidFill>
                  <a:schemeClr val="tx1">
                    <a:lumMod val="65000"/>
                    <a:lumOff val="35000"/>
                  </a:schemeClr>
                </a:solidFill>
                <a:latin typeface="Times New Roman" pitchFamily="18" charset="0"/>
                <a:ea typeface="微软雅黑" pitchFamily="34" charset="-122"/>
                <a:cs typeface="Times New Roman" pitchFamily="18" charset="0"/>
              </a:rPr>
              <a:t>宇航工程核心期刊源分布</a:t>
            </a:r>
            <a:r>
              <a:rPr lang="en-US" altLang="zh-CN" sz="3200" b="1" dirty="0">
                <a:solidFill>
                  <a:schemeClr val="tx1">
                    <a:lumMod val="65000"/>
                    <a:lumOff val="35000"/>
                  </a:schemeClr>
                </a:solidFill>
                <a:latin typeface="Times New Roman" pitchFamily="18" charset="0"/>
                <a:ea typeface="微软雅黑" pitchFamily="34" charset="-122"/>
                <a:cs typeface="Times New Roman" pitchFamily="18" charset="0"/>
              </a:rPr>
              <a:t> </a:t>
            </a:r>
            <a:endParaRPr lang="zh-CN" altLang="en-US" sz="3200" b="1" dirty="0">
              <a:solidFill>
                <a:schemeClr val="tx1">
                  <a:lumMod val="65000"/>
                  <a:lumOff val="35000"/>
                </a:schemeClr>
              </a:solidFill>
              <a:latin typeface="Times New Roman" pitchFamily="18" charset="0"/>
              <a:ea typeface="微软雅黑" pitchFamily="34" charset="-122"/>
              <a:cs typeface="Times New Roman" pitchFamily="18" charset="0"/>
            </a:endParaRPr>
          </a:p>
        </p:txBody>
      </p:sp>
      <p:graphicFrame>
        <p:nvGraphicFramePr>
          <p:cNvPr id="13" name="图表 12"/>
          <p:cNvGraphicFramePr/>
          <p:nvPr/>
        </p:nvGraphicFramePr>
        <p:xfrm>
          <a:off x="3647728" y="2996952"/>
          <a:ext cx="5976664" cy="3140968"/>
        </p:xfrm>
        <a:graphic>
          <a:graphicData uri="http://schemas.openxmlformats.org/drawingml/2006/chart">
            <c:chart xmlns:c="http://schemas.openxmlformats.org/drawingml/2006/chart" xmlns:r="http://schemas.openxmlformats.org/officeDocument/2006/relationships" r:id="rId3"/>
          </a:graphicData>
        </a:graphic>
      </p:graphicFrame>
      <p:sp>
        <p:nvSpPr>
          <p:cNvPr id="14" name="矩形 13"/>
          <p:cNvSpPr/>
          <p:nvPr/>
        </p:nvSpPr>
        <p:spPr>
          <a:xfrm>
            <a:off x="6168008" y="3645024"/>
            <a:ext cx="85290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20.5%</a:t>
            </a:r>
            <a:endParaRPr lang="zh-CN" altLang="en-US" sz="2000" b="1" dirty="0"/>
          </a:p>
        </p:txBody>
      </p:sp>
      <p:sp>
        <p:nvSpPr>
          <p:cNvPr id="2" name="Rectangle 6">
            <a:extLst>
              <a:ext uri="{FF2B5EF4-FFF2-40B4-BE49-F238E27FC236}">
                <a16:creationId xmlns:a16="http://schemas.microsoft.com/office/drawing/2014/main" id="{06AF50DA-8C8D-CE8B-93DF-6C87588A4354}"/>
              </a:ext>
            </a:extLst>
          </p:cNvPr>
          <p:cNvSpPr/>
          <p:nvPr/>
        </p:nvSpPr>
        <p:spPr>
          <a:xfrm>
            <a:off x="0" y="0"/>
            <a:ext cx="122652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3" name="Picture 9">
            <a:extLst>
              <a:ext uri="{FF2B5EF4-FFF2-40B4-BE49-F238E27FC236}">
                <a16:creationId xmlns:a16="http://schemas.microsoft.com/office/drawing/2014/main" id="{3256205A-5E2E-43DE-14CB-34AC9C5C0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Tree>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shop 2 - Touchpoints" id="{CE52381D-92CE-4D6E-891C-BFF2C753E12F}" vid="{3F7B7E25-8587-4964-9384-04A6704BC4C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E1CF746CF9C54E8E4FDBC87CB30960" ma:contentTypeVersion="15" ma:contentTypeDescription="Create a new document." ma:contentTypeScope="" ma:versionID="6e306d5924dda5bac24119ade45ef780">
  <xsd:schema xmlns:xsd="http://www.w3.org/2001/XMLSchema" xmlns:xs="http://www.w3.org/2001/XMLSchema" xmlns:p="http://schemas.microsoft.com/office/2006/metadata/properties" xmlns:ns3="d4fc317b-8d87-425b-bd42-6111e40d6198" xmlns:ns4="f7eba2eb-04ad-47b7-9384-28f5ed26c780" targetNamespace="http://schemas.microsoft.com/office/2006/metadata/properties" ma:root="true" ma:fieldsID="5d35297fac5dfd31edbaaeb9bf379f88" ns3:_="" ns4:_="">
    <xsd:import namespace="d4fc317b-8d87-425b-bd42-6111e40d6198"/>
    <xsd:import namespace="f7eba2eb-04ad-47b7-9384-28f5ed26c780"/>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c317b-8d87-425b-bd42-6111e40d61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7eba2eb-04ad-47b7-9384-28f5ed26c78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6C835-FE9D-4592-94A3-8BCE4AF676E2}">
  <ds:schemaRef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purl.org/dc/terms/"/>
    <ds:schemaRef ds:uri="http://schemas.microsoft.com/office/2006/metadata/properties"/>
    <ds:schemaRef ds:uri="f7eba2eb-04ad-47b7-9384-28f5ed26c780"/>
    <ds:schemaRef ds:uri="d4fc317b-8d87-425b-bd42-6111e40d6198"/>
    <ds:schemaRef ds:uri="http://purl.org/dc/dcmitype/"/>
  </ds:schemaRefs>
</ds:datastoreItem>
</file>

<file path=customXml/itemProps2.xml><?xml version="1.0" encoding="utf-8"?>
<ds:datastoreItem xmlns:ds="http://schemas.openxmlformats.org/officeDocument/2006/customXml" ds:itemID="{85E836CF-287A-4E89-AB12-CDFDEE9A6855}">
  <ds:schemaRefs>
    <ds:schemaRef ds:uri="http://schemas.microsoft.com/sharepoint/v3/contenttype/forms"/>
  </ds:schemaRefs>
</ds:datastoreItem>
</file>

<file path=customXml/itemProps3.xml><?xml version="1.0" encoding="utf-8"?>
<ds:datastoreItem xmlns:ds="http://schemas.openxmlformats.org/officeDocument/2006/customXml" ds:itemID="{47A69237-8668-4346-BA53-8FEB8849D000}">
  <ds:schemaRefs>
    <ds:schemaRef ds:uri="d4fc317b-8d87-425b-bd42-6111e40d6198"/>
    <ds:schemaRef ds:uri="f7eba2eb-04ad-47b7-9384-28f5ed26c7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Template</Template>
  <TotalTime>775</TotalTime>
  <Words>1288</Words>
  <Application>Microsoft Office PowerPoint</Application>
  <PresentationFormat>宽屏</PresentationFormat>
  <Paragraphs>199</Paragraphs>
  <Slides>23</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宋体</vt:lpstr>
      <vt:lpstr>微软雅黑</vt:lpstr>
      <vt:lpstr>Arial</vt:lpstr>
      <vt:lpstr>Calibri</vt:lpstr>
      <vt:lpstr>Calibri Light</vt:lpstr>
      <vt:lpstr>Times New Roman</vt:lpstr>
      <vt:lpstr>Verdana</vt:lpstr>
      <vt:lpstr>Wingdings</vt:lpstr>
      <vt:lpstr>Office 主题​​</vt:lpstr>
      <vt:lpstr>AIAA（美国航空航天学会）期刊数据库 使用指南</vt:lpstr>
      <vt:lpstr>AIAA 美国航空航天学会 American Institute of Aeronautics and Astronautics</vt:lpstr>
      <vt:lpstr>AIAA 期刊总览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ARC 平台简介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AIAA（美国航空航天学会）电子书数据库 使用指南</dc:title>
  <dc:creator>Ben Liang</dc:creator>
  <cp:lastModifiedBy>sysulibrary</cp:lastModifiedBy>
  <cp:revision>31</cp:revision>
  <cp:lastPrinted>2019-09-19T15:18:58Z</cp:lastPrinted>
  <dcterms:created xsi:type="dcterms:W3CDTF">2023-11-06T02:37:52Z</dcterms:created>
  <dcterms:modified xsi:type="dcterms:W3CDTF">2024-03-27T02:51:13Z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0x010100A2E1CF746CF9C54E8E4FDBC87CB30960</vt:lpwstr>
  </property>
</Properties>
</file>