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4" r:id="rId2"/>
  </p:sldMasterIdLst>
  <p:notesMasterIdLst>
    <p:notesMasterId r:id="rId19"/>
  </p:notesMasterIdLst>
  <p:handoutMasterIdLst>
    <p:handoutMasterId r:id="rId20"/>
  </p:handoutMasterIdLst>
  <p:sldIdLst>
    <p:sldId id="269" r:id="rId3"/>
    <p:sldId id="260" r:id="rId4"/>
    <p:sldId id="270" r:id="rId5"/>
    <p:sldId id="271" r:id="rId6"/>
    <p:sldId id="276" r:id="rId7"/>
    <p:sldId id="272" r:id="rId8"/>
    <p:sldId id="280" r:id="rId9"/>
    <p:sldId id="341" r:id="rId10"/>
    <p:sldId id="281" r:id="rId11"/>
    <p:sldId id="282" r:id="rId12"/>
    <p:sldId id="283" r:id="rId13"/>
    <p:sldId id="329" r:id="rId14"/>
    <p:sldId id="337" r:id="rId15"/>
    <p:sldId id="323" r:id="rId16"/>
    <p:sldId id="340" r:id="rId17"/>
    <p:sldId id="318"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3" userDrawn="1">
          <p15:clr>
            <a:srgbClr val="A4A3A4"/>
          </p15:clr>
        </p15:guide>
        <p15:guide id="2" pos="38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B00"/>
    <a:srgbClr val="00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5324" autoAdjust="0"/>
  </p:normalViewPr>
  <p:slideViewPr>
    <p:cSldViewPr snapToGrid="0" showGuides="1">
      <p:cViewPr varScale="1">
        <p:scale>
          <a:sx n="68" d="100"/>
          <a:sy n="68" d="100"/>
        </p:scale>
        <p:origin x="750" y="48"/>
      </p:cViewPr>
      <p:guideLst>
        <p:guide orient="horz" pos="2133"/>
        <p:guide pos="3882"/>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dirty="0">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30E08F2E-5F06-4CE2-A139-452A1382A6F0}" type="datetimeFigureOut">
              <a:rPr lang="en-US" altLang="zh-CN">
                <a:ea typeface="Microsoft YaHei UI" panose="020B0503020204020204" pitchFamily="34" charset="-122"/>
              </a:rPr>
              <a:t>12/19/2023</a:t>
            </a:fld>
            <a:endParaRPr lang="zh-CN" dirty="0">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dirty="0">
              <a:ea typeface="Microsoft YaHei UI" panose="020B0503020204020204" pitchFamily="34" charset="-122"/>
            </a:endParaRPr>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B828588A-5C4E-401A-AECC-B6F63A9DE965}" type="slidenum">
              <a:rPr lang="en-US" altLang="zh-CN">
                <a:ea typeface="Microsoft YaHei UI" panose="020B0503020204020204" pitchFamily="34" charset="-122"/>
              </a:rPr>
              <a:t>‹#›</a:t>
            </a:fld>
            <a:endParaRPr lang="zh-CN" dirty="0">
              <a:ea typeface="Microsoft YaHei UI"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ea typeface="Microsoft YaHei UI"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CN" sz="1200">
                <a:ea typeface="Microsoft YaHei UI" panose="020B0503020204020204" pitchFamily="34" charset="-122"/>
              </a:defRPr>
            </a:lvl1pPr>
          </a:lstStyle>
          <a:p>
            <a:fld id="{1A4C5DC6-1594-414D-9341-ABA08739246C}" type="datetimeFigureOut">
              <a:rPr lang="en-US" altLang="zh-CN" smtClean="0"/>
              <a:t>12/19/2023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dirty="0"/>
              <a:t>单击此处编辑母版文本样式</a:t>
            </a:r>
          </a:p>
          <a:p>
            <a:pPr lvl="1"/>
            <a:r>
              <a:rPr lang="zh-CN" dirty="0"/>
              <a:t>第二级</a:t>
            </a:r>
          </a:p>
          <a:p>
            <a:pPr lvl="2"/>
            <a:r>
              <a:rPr lang="zh-CN" dirty="0"/>
              <a:t>第三级</a:t>
            </a:r>
          </a:p>
          <a:p>
            <a:pPr lvl="3"/>
            <a:r>
              <a:rPr lang="zh-CN" dirty="0"/>
              <a:t>第四级</a:t>
            </a:r>
          </a:p>
          <a:p>
            <a:pPr lvl="4"/>
            <a:r>
              <a:rPr lang="zh-CN"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CN" sz="1200">
                <a:ea typeface="Microsoft YaHei UI" panose="020B0503020204020204" pitchFamily="34" charset="-122"/>
              </a:defRPr>
            </a:lvl1pPr>
          </a:lstStyle>
          <a:p>
            <a:endParaRPr lang="zh-CN" altLang="en-US" dirty="0"/>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CN" sz="1200">
                <a:ea typeface="Microsoft YaHei UI" panose="020B0503020204020204" pitchFamily="34" charset="-122"/>
              </a:defRPr>
            </a:lvl1pPr>
          </a:lstStyle>
          <a:p>
            <a:fld id="{77542409-6A04-4DC6-AC3A-D3758287A8F2}" type="slidenum">
              <a:rPr lang="en-US" altLang="zh-CN" smtClean="0"/>
              <a:t>‹#›</a:t>
            </a:fld>
            <a:endParaRPr lang="en-US" altLang="zh-C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icrosoft YaHei UI" panose="020B0503020204020204" pitchFamily="34" charset="-122"/>
        <a:cs typeface="+mn-cs"/>
      </a:defRPr>
    </a:lvl1pPr>
    <a:lvl2pPr marL="457200" algn="l" defTabSz="914400" rtl="0" eaLnBrk="1" latinLnBrk="0" hangingPunct="1">
      <a:defRPr lang="zh-CN" sz="1200" kern="1200">
        <a:solidFill>
          <a:schemeClr val="tx1"/>
        </a:solidFill>
        <a:latin typeface="+mn-lt"/>
        <a:ea typeface="Microsoft YaHei UI" panose="020B0503020204020204" pitchFamily="34" charset="-122"/>
        <a:cs typeface="+mn-cs"/>
      </a:defRPr>
    </a:lvl2pPr>
    <a:lvl3pPr marL="914400" algn="l" defTabSz="914400" rtl="0" eaLnBrk="1" latinLnBrk="0" hangingPunct="1">
      <a:defRPr lang="zh-CN" sz="1200" kern="1200">
        <a:solidFill>
          <a:schemeClr val="tx1"/>
        </a:solidFill>
        <a:latin typeface="+mn-lt"/>
        <a:ea typeface="Microsoft YaHei UI" panose="020B0503020204020204" pitchFamily="34" charset="-122"/>
        <a:cs typeface="+mn-cs"/>
      </a:defRPr>
    </a:lvl3pPr>
    <a:lvl4pPr marL="1371600" algn="l" defTabSz="914400" rtl="0" eaLnBrk="1" latinLnBrk="0" hangingPunct="1">
      <a:defRPr lang="zh-CN" sz="1200" kern="1200">
        <a:solidFill>
          <a:schemeClr val="tx1"/>
        </a:solidFill>
        <a:latin typeface="+mn-lt"/>
        <a:ea typeface="Microsoft YaHei UI" panose="020B0503020204020204" pitchFamily="34" charset="-122"/>
        <a:cs typeface="+mn-cs"/>
      </a:defRPr>
    </a:lvl4pPr>
    <a:lvl5pPr marL="1828800" algn="l" defTabSz="914400" rtl="0" eaLnBrk="1" latinLnBrk="0" hangingPunct="1">
      <a:defRPr lang="zh-CN" sz="1200" kern="1200">
        <a:solidFill>
          <a:schemeClr val="tx1"/>
        </a:solidFill>
        <a:latin typeface="+mn-lt"/>
        <a:ea typeface="Microsoft YaHei UI" panose="020B0503020204020204" pitchFamily="34" charset="-122"/>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p>
        </p:txBody>
      </p:sp>
      <p:sp>
        <p:nvSpPr>
          <p:cNvPr id="4" name="幻灯片编号占位符 3"/>
          <p:cNvSpPr>
            <a:spLocks noGrp="1"/>
          </p:cNvSpPr>
          <p:nvPr>
            <p:ph type="sldNum" sz="quarter" idx="10"/>
          </p:nvPr>
        </p:nvSpPr>
        <p:spPr/>
        <p:txBody>
          <a:bodyPr/>
          <a:lstStyle/>
          <a:p>
            <a:fld id="{77542409-6A04-4DC6-AC3A-D3758287A8F2}" type="slidenum">
              <a:rPr lang="en-US" altLang="zh-CN" smtClean="0"/>
              <a:t>2</a:t>
            </a:fld>
            <a:endParaRPr 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8" name="图片 7" descr="深蓝色的天空中漂浮着朵朵白云"/>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2057400"/>
            <a:ext cx="1490472" cy="3886200"/>
          </a:xfrm>
          <a:prstGeom prst="rect">
            <a:avLst/>
          </a:prstGeom>
        </p:spPr>
      </p:pic>
      <p:sp>
        <p:nvSpPr>
          <p:cNvPr id="9" name="矩形 8"/>
          <p:cNvSpPr/>
          <p:nvPr/>
        </p:nvSpPr>
        <p:spPr>
          <a:xfrm>
            <a:off x="1600200" y="0"/>
            <a:ext cx="5029200" cy="5943600"/>
          </a:xfrm>
          <a:prstGeom prst="rect">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dirty="0">
              <a:ea typeface="Microsoft YaHei UI" panose="020B0503020204020204" pitchFamily="34" charset="-122"/>
            </a:endParaRPr>
          </a:p>
        </p:txBody>
      </p:sp>
      <p:pic>
        <p:nvPicPr>
          <p:cNvPr id="10" name="图片 9" descr="植物出芽特写"/>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6739128" y="2057400"/>
            <a:ext cx="2060767" cy="3886200"/>
          </a:xfrm>
          <a:prstGeom prst="rect">
            <a:avLst/>
          </a:prstGeom>
        </p:spPr>
      </p:pic>
      <p:pic>
        <p:nvPicPr>
          <p:cNvPr id="11" name="图片 10" descr="波形"/>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8909623" y="2057400"/>
            <a:ext cx="3282696" cy="3886200"/>
          </a:xfrm>
          <a:prstGeom prst="rect">
            <a:avLst/>
          </a:prstGeom>
        </p:spPr>
      </p:pic>
      <p:sp>
        <p:nvSpPr>
          <p:cNvPr id="2" name="标题 1"/>
          <p:cNvSpPr>
            <a:spLocks noGrp="1"/>
          </p:cNvSpPr>
          <p:nvPr>
            <p:ph type="ctrTitle"/>
          </p:nvPr>
        </p:nvSpPr>
        <p:spPr>
          <a:xfrm>
            <a:off x="1751777" y="3019706"/>
            <a:ext cx="4846320" cy="2387600"/>
          </a:xfrm>
        </p:spPr>
        <p:txBody>
          <a:bodyPr anchor="b">
            <a:normAutofit/>
          </a:bodyPr>
          <a:lstStyle>
            <a:lvl1pPr algn="l" latinLnBrk="0">
              <a:lnSpc>
                <a:spcPct val="90000"/>
              </a:lnSpc>
              <a:defRPr lang="zh-CN" sz="4800">
                <a:solidFill>
                  <a:schemeClr val="bg1"/>
                </a:solidFill>
              </a:defRPr>
            </a:lvl1pPr>
          </a:lstStyle>
          <a:p>
            <a:r>
              <a:rPr lang="zh-CN" altLang="en-US"/>
              <a:t>单击此处编辑母版标题样式</a:t>
            </a:r>
            <a:endParaRPr lang="zh-CN" dirty="0"/>
          </a:p>
        </p:txBody>
      </p:sp>
      <p:sp>
        <p:nvSpPr>
          <p:cNvPr id="3" name="副标题 2"/>
          <p:cNvSpPr>
            <a:spLocks noGrp="1"/>
          </p:cNvSpPr>
          <p:nvPr>
            <p:ph type="subTitle" idx="1"/>
          </p:nvPr>
        </p:nvSpPr>
        <p:spPr>
          <a:xfrm>
            <a:off x="1751777" y="5381894"/>
            <a:ext cx="4846320" cy="448056"/>
          </a:xfrm>
        </p:spPr>
        <p:txBody>
          <a:bodyPr>
            <a:normAutofit/>
          </a:bodyPr>
          <a:lstStyle>
            <a:lvl1pPr marL="0" indent="0" algn="l" latinLnBrk="0">
              <a:spcBef>
                <a:spcPts val="0"/>
              </a:spcBef>
              <a:buNone/>
              <a:defRPr lang="zh-CN" sz="1800">
                <a:solidFill>
                  <a:schemeClr val="bg1"/>
                </a:solidFill>
              </a:defRPr>
            </a:lvl1pPr>
            <a:lvl2pPr marL="457200" indent="0" algn="ctr" latinLnBrk="0">
              <a:buNone/>
              <a:defRPr lang="zh-CN" sz="2000"/>
            </a:lvl2pPr>
            <a:lvl3pPr marL="914400" indent="0" algn="ctr" latinLnBrk="0">
              <a:buNone/>
              <a:defRPr lang="zh-CN" sz="1800"/>
            </a:lvl3pPr>
            <a:lvl4pPr marL="1371600" indent="0" algn="ctr" latinLnBrk="0">
              <a:buNone/>
              <a:defRPr lang="zh-CN" sz="1600"/>
            </a:lvl4pPr>
            <a:lvl5pPr marL="1828800" indent="0" algn="ctr" latinLnBrk="0">
              <a:buNone/>
              <a:defRPr lang="zh-CN" sz="1600"/>
            </a:lvl5pPr>
            <a:lvl6pPr marL="2286000" indent="0" algn="ctr" latinLnBrk="0">
              <a:buNone/>
              <a:defRPr lang="zh-CN" sz="1600"/>
            </a:lvl6pPr>
            <a:lvl7pPr marL="2743200" indent="0" algn="ctr" latinLnBrk="0">
              <a:buNone/>
              <a:defRPr lang="zh-CN" sz="1600"/>
            </a:lvl7pPr>
            <a:lvl8pPr marL="3200400" indent="0" algn="ctr" latinLnBrk="0">
              <a:buNone/>
              <a:defRPr lang="zh-CN" sz="1600"/>
            </a:lvl8pPr>
            <a:lvl9pPr marL="3657600" indent="0" algn="ctr" latinLnBrk="0">
              <a:buNone/>
              <a:defRPr lang="zh-CN" sz="1600"/>
            </a:lvl9pPr>
          </a:lstStyle>
          <a:p>
            <a:r>
              <a:rPr lang="zh-CN" altLang="en-US"/>
              <a:t>单击此处编辑母版副标题样式</a:t>
            </a:r>
            <a:endParaRPr lang="zh-C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dirty="0"/>
          </a:p>
        </p:txBody>
      </p:sp>
      <p:sp>
        <p:nvSpPr>
          <p:cNvPr id="4" name="文本框 3"/>
          <p:cNvSpPr txBox="1"/>
          <p:nvPr userDrawn="1"/>
        </p:nvSpPr>
        <p:spPr>
          <a:xfrm>
            <a:off x="4588328" y="6613072"/>
            <a:ext cx="547007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中国资讯行（国际）有限公司                     北京精讯云顿数据软件有限公司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8" name="矩形 7"/>
          <p:cNvSpPr/>
          <p:nvPr/>
        </p:nvSpPr>
        <p:spPr>
          <a:xfrm>
            <a:off x="1600199" y="2059146"/>
            <a:ext cx="7199696" cy="3886200"/>
          </a:xfrm>
          <a:prstGeom prst="rect">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dirty="0">
              <a:ea typeface="Microsoft YaHei UI" panose="020B0503020204020204" pitchFamily="34" charset="-122"/>
            </a:endParaRPr>
          </a:p>
        </p:txBody>
      </p:sp>
      <p:sp>
        <p:nvSpPr>
          <p:cNvPr id="2" name="标题 1"/>
          <p:cNvSpPr>
            <a:spLocks noGrp="1"/>
          </p:cNvSpPr>
          <p:nvPr>
            <p:ph type="title"/>
          </p:nvPr>
        </p:nvSpPr>
        <p:spPr>
          <a:xfrm>
            <a:off x="1751777" y="2263913"/>
            <a:ext cx="6949440" cy="3143393"/>
          </a:xfrm>
        </p:spPr>
        <p:txBody>
          <a:bodyPr anchor="b"/>
          <a:lstStyle>
            <a:lvl1pPr latinLnBrk="0">
              <a:defRPr lang="zh-CN" sz="6000">
                <a:solidFill>
                  <a:schemeClr val="bg1"/>
                </a:solidFill>
              </a:defRPr>
            </a:lvl1pPr>
          </a:lstStyle>
          <a:p>
            <a:r>
              <a:rPr lang="zh-CN" altLang="en-US"/>
              <a:t>单击此处编辑母版标题样式</a:t>
            </a:r>
            <a:endParaRPr lang="zh-CN" dirty="0"/>
          </a:p>
        </p:txBody>
      </p:sp>
      <p:sp>
        <p:nvSpPr>
          <p:cNvPr id="3" name="文本占位符 2"/>
          <p:cNvSpPr>
            <a:spLocks noGrp="1"/>
          </p:cNvSpPr>
          <p:nvPr>
            <p:ph type="body" idx="1"/>
          </p:nvPr>
        </p:nvSpPr>
        <p:spPr>
          <a:xfrm>
            <a:off x="1751777" y="5381893"/>
            <a:ext cx="6949440" cy="449523"/>
          </a:xfrm>
        </p:spPr>
        <p:txBody>
          <a:bodyPr/>
          <a:lstStyle>
            <a:lvl1pPr marL="0" indent="0" latinLnBrk="0">
              <a:spcBef>
                <a:spcPts val="0"/>
              </a:spcBef>
              <a:buNone/>
              <a:defRPr lang="zh-CN" sz="2400">
                <a:solidFill>
                  <a:schemeClr val="bg1"/>
                </a:solidFill>
              </a:defRPr>
            </a:lvl1pPr>
            <a:lvl2pPr marL="457200" indent="0" latinLnBrk="0">
              <a:buNone/>
              <a:defRPr lang="zh-CN" sz="2000"/>
            </a:lvl2pPr>
            <a:lvl3pPr marL="914400" indent="0" latinLnBrk="0">
              <a:buNone/>
              <a:defRPr lang="zh-CN" sz="1800"/>
            </a:lvl3pPr>
            <a:lvl4pPr marL="1371600" indent="0" latinLnBrk="0">
              <a:buNone/>
              <a:defRPr lang="zh-CN" sz="1600"/>
            </a:lvl4pPr>
            <a:lvl5pPr marL="1828800" indent="0" latinLnBrk="0">
              <a:buNone/>
              <a:defRPr lang="zh-CN" sz="1600"/>
            </a:lvl5pPr>
            <a:lvl6pPr marL="2286000" indent="0" latinLnBrk="0">
              <a:buNone/>
              <a:defRPr lang="zh-CN" sz="1600"/>
            </a:lvl6pPr>
            <a:lvl7pPr marL="2743200" indent="0" latinLnBrk="0">
              <a:buNone/>
              <a:defRPr lang="zh-CN" sz="1600"/>
            </a:lvl7pPr>
            <a:lvl8pPr marL="3200400" indent="0" latinLnBrk="0">
              <a:buNone/>
              <a:defRPr lang="zh-CN" sz="1600"/>
            </a:lvl8pPr>
            <a:lvl9pPr marL="3657600" indent="0" latinLnBrk="0">
              <a:buNone/>
              <a:defRPr lang="zh-CN" sz="1600"/>
            </a:lvl9pPr>
          </a:lstStyle>
          <a:p>
            <a:pPr lvl="0"/>
            <a:r>
              <a:rPr lang="zh-CN" altLang="en-US"/>
              <a:t>单击此处编辑母版文本样式</a:t>
            </a:r>
          </a:p>
        </p:txBody>
      </p:sp>
      <p:pic>
        <p:nvPicPr>
          <p:cNvPr id="9" name="图片 8" descr="波形"/>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909623" y="2059146"/>
            <a:ext cx="3282696" cy="3886200"/>
          </a:xfrm>
          <a:prstGeom prst="rect">
            <a:avLst/>
          </a:prstGeom>
        </p:spPr>
      </p:pic>
      <p:pic>
        <p:nvPicPr>
          <p:cNvPr id="11" name="图片 10" descr="绿色植物特写"/>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2059146"/>
            <a:ext cx="1490472" cy="3886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sp>
        <p:nvSpPr>
          <p:cNvPr id="8" name="矩形 7"/>
          <p:cNvSpPr/>
          <p:nvPr/>
        </p:nvSpPr>
        <p:spPr>
          <a:xfrm>
            <a:off x="1600199" y="2059146"/>
            <a:ext cx="7199696" cy="3886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dirty="0">
              <a:ea typeface="Microsoft YaHei UI" panose="020B0503020204020204" pitchFamily="34" charset="-122"/>
            </a:endParaRPr>
          </a:p>
        </p:txBody>
      </p:sp>
      <p:sp>
        <p:nvSpPr>
          <p:cNvPr id="2" name="标题 1"/>
          <p:cNvSpPr>
            <a:spLocks noGrp="1"/>
          </p:cNvSpPr>
          <p:nvPr>
            <p:ph type="title"/>
          </p:nvPr>
        </p:nvSpPr>
        <p:spPr>
          <a:xfrm>
            <a:off x="1751777" y="2263913"/>
            <a:ext cx="6949440" cy="3143393"/>
          </a:xfrm>
        </p:spPr>
        <p:txBody>
          <a:bodyPr anchor="b"/>
          <a:lstStyle>
            <a:lvl1pPr latinLnBrk="0">
              <a:defRPr lang="zh-CN" sz="6000">
                <a:solidFill>
                  <a:schemeClr val="bg1"/>
                </a:solidFill>
              </a:defRPr>
            </a:lvl1pPr>
          </a:lstStyle>
          <a:p>
            <a:r>
              <a:rPr lang="zh-CN" altLang="en-US"/>
              <a:t>单击此处编辑母版标题样式</a:t>
            </a:r>
            <a:endParaRPr lang="zh-CN" dirty="0"/>
          </a:p>
        </p:txBody>
      </p:sp>
      <p:sp>
        <p:nvSpPr>
          <p:cNvPr id="3" name="文本占位符 2"/>
          <p:cNvSpPr>
            <a:spLocks noGrp="1"/>
          </p:cNvSpPr>
          <p:nvPr>
            <p:ph type="body" idx="1"/>
          </p:nvPr>
        </p:nvSpPr>
        <p:spPr>
          <a:xfrm>
            <a:off x="1751777" y="5381893"/>
            <a:ext cx="6949440" cy="449523"/>
          </a:xfrm>
        </p:spPr>
        <p:txBody>
          <a:bodyPr/>
          <a:lstStyle>
            <a:lvl1pPr marL="0" indent="0" latinLnBrk="0">
              <a:spcBef>
                <a:spcPts val="0"/>
              </a:spcBef>
              <a:buNone/>
              <a:defRPr lang="zh-CN" sz="2400">
                <a:solidFill>
                  <a:schemeClr val="bg1"/>
                </a:solidFill>
              </a:defRPr>
            </a:lvl1pPr>
            <a:lvl2pPr marL="457200" indent="0" latinLnBrk="0">
              <a:buNone/>
              <a:defRPr lang="zh-CN" sz="2000"/>
            </a:lvl2pPr>
            <a:lvl3pPr marL="914400" indent="0" latinLnBrk="0">
              <a:buNone/>
              <a:defRPr lang="zh-CN" sz="1800"/>
            </a:lvl3pPr>
            <a:lvl4pPr marL="1371600" indent="0" latinLnBrk="0">
              <a:buNone/>
              <a:defRPr lang="zh-CN" sz="1600"/>
            </a:lvl4pPr>
            <a:lvl5pPr marL="1828800" indent="0" latinLnBrk="0">
              <a:buNone/>
              <a:defRPr lang="zh-CN" sz="1600"/>
            </a:lvl5pPr>
            <a:lvl6pPr marL="2286000" indent="0" latinLnBrk="0">
              <a:buNone/>
              <a:defRPr lang="zh-CN" sz="1600"/>
            </a:lvl6pPr>
            <a:lvl7pPr marL="2743200" indent="0" latinLnBrk="0">
              <a:buNone/>
              <a:defRPr lang="zh-CN" sz="1600"/>
            </a:lvl7pPr>
            <a:lvl8pPr marL="3200400" indent="0" latinLnBrk="0">
              <a:buNone/>
              <a:defRPr lang="zh-CN" sz="1600"/>
            </a:lvl8pPr>
            <a:lvl9pPr marL="3657600" indent="0" latinLnBrk="0">
              <a:buNone/>
              <a:defRPr lang="zh-CN" sz="1600"/>
            </a:lvl9pPr>
          </a:lstStyle>
          <a:p>
            <a:pPr lvl="0"/>
            <a:r>
              <a:rPr lang="zh-CN" altLang="en-US"/>
              <a:t>单击此处编辑母版文本样式</a:t>
            </a:r>
          </a:p>
        </p:txBody>
      </p:sp>
      <p:pic>
        <p:nvPicPr>
          <p:cNvPr id="9" name="图片 8" descr="波形"/>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909623" y="2059146"/>
            <a:ext cx="3282696" cy="3886200"/>
          </a:xfrm>
          <a:prstGeom prst="rect">
            <a:avLst/>
          </a:prstGeom>
        </p:spPr>
      </p:pic>
      <p:pic>
        <p:nvPicPr>
          <p:cNvPr id="11" name="图片 10" descr="绿色植物特写"/>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2059146"/>
            <a:ext cx="1490472" cy="3886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题注">
    <p:spTree>
      <p:nvGrpSpPr>
        <p:cNvPr id="1" name=""/>
        <p:cNvGrpSpPr/>
        <p:nvPr/>
      </p:nvGrpSpPr>
      <p:grpSpPr>
        <a:xfrm>
          <a:off x="0" y="0"/>
          <a:ext cx="0" cy="0"/>
          <a:chOff x="0" y="0"/>
          <a:chExt cx="0" cy="0"/>
        </a:xfrm>
      </p:grpSpPr>
      <p:sp>
        <p:nvSpPr>
          <p:cNvPr id="2" name="标题 1"/>
          <p:cNvSpPr>
            <a:spLocks noGrp="1"/>
          </p:cNvSpPr>
          <p:nvPr>
            <p:ph type="title"/>
          </p:nvPr>
        </p:nvSpPr>
        <p:spPr>
          <a:xfrm>
            <a:off x="6626679" y="919616"/>
            <a:ext cx="4155622" cy="2532888"/>
          </a:xfrm>
        </p:spPr>
        <p:txBody>
          <a:bodyPr anchor="b"/>
          <a:lstStyle>
            <a:lvl1pPr latinLnBrk="0">
              <a:defRPr lang="zh-CN" sz="3200"/>
            </a:lvl1pPr>
          </a:lstStyle>
          <a:p>
            <a:r>
              <a:rPr lang="zh-CN" altLang="en-US"/>
              <a:t>单击此处编辑母版标题样式</a:t>
            </a:r>
            <a:endParaRPr lang="zh-CN"/>
          </a:p>
        </p:txBody>
      </p:sp>
      <p:sp>
        <p:nvSpPr>
          <p:cNvPr id="3" name="内容占位符 2"/>
          <p:cNvSpPr>
            <a:spLocks noGrp="1"/>
          </p:cNvSpPr>
          <p:nvPr>
            <p:ph idx="1"/>
          </p:nvPr>
        </p:nvSpPr>
        <p:spPr>
          <a:xfrm>
            <a:off x="1409699" y="915923"/>
            <a:ext cx="5216979" cy="5065776"/>
          </a:xfrm>
        </p:spPr>
        <p:txBody>
          <a:bodyPr/>
          <a:lstStyle>
            <a:lvl1pPr latinLnBrk="0">
              <a:defRPr lang="zh-CN" sz="2200"/>
            </a:lvl1pPr>
            <a:lvl2pPr latinLnBrk="0">
              <a:defRPr lang="zh-CN" sz="1800"/>
            </a:lvl2pPr>
            <a:lvl3pPr latinLnBrk="0">
              <a:defRPr lang="zh-CN" sz="1600"/>
            </a:lvl3pPr>
            <a:lvl4pPr latinLnBrk="0">
              <a:defRPr lang="zh-CN" sz="1600"/>
            </a:lvl4pPr>
            <a:lvl5pPr latinLnBrk="0">
              <a:defRPr lang="zh-CN" sz="1600"/>
            </a:lvl5pPr>
            <a:lvl6pPr latinLnBrk="0">
              <a:defRPr lang="zh-CN" sz="1600"/>
            </a:lvl6pPr>
            <a:lvl7pPr latinLnBrk="0">
              <a:defRPr lang="zh-CN" sz="1600"/>
            </a:lvl7pPr>
            <a:lvl8pPr latinLnBrk="0">
              <a:defRPr lang="zh-CN" sz="1600"/>
            </a:lvl8pPr>
            <a:lvl9pPr latinLnBrk="0">
              <a:defRPr lang="zh-CN"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p>
        </p:txBody>
      </p:sp>
      <p:sp>
        <p:nvSpPr>
          <p:cNvPr id="4" name="文本占位符 3"/>
          <p:cNvSpPr>
            <a:spLocks noGrp="1"/>
          </p:cNvSpPr>
          <p:nvPr>
            <p:ph type="body" sz="half" idx="2"/>
          </p:nvPr>
        </p:nvSpPr>
        <p:spPr>
          <a:xfrm>
            <a:off x="6626679" y="3446396"/>
            <a:ext cx="4155622" cy="2535303"/>
          </a:xfrm>
        </p:spPr>
        <p:txBody>
          <a:bodyPr>
            <a:normAutofit/>
          </a:bodyPr>
          <a:lstStyle>
            <a:lvl1pPr marL="0" indent="0" latinLnBrk="0">
              <a:spcBef>
                <a:spcPts val="900"/>
              </a:spcBef>
              <a:buNone/>
              <a:defRPr lang="zh-CN" sz="18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矩形 10"/>
          <p:cNvSpPr/>
          <p:nvPr/>
        </p:nvSpPr>
        <p:spPr>
          <a:xfrm>
            <a:off x="1609344" y="6629400"/>
            <a:ext cx="10582656" cy="228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dirty="0">
              <a:solidFill>
                <a:schemeClr val="accent1">
                  <a:lumMod val="75000"/>
                </a:schemeClr>
              </a:solidFill>
              <a:ea typeface="Microsoft YaHei UI" panose="020B0503020204020204" pitchFamily="34" charset="-122"/>
            </a:endParaRPr>
          </a:p>
        </p:txBody>
      </p:sp>
      <p:sp>
        <p:nvSpPr>
          <p:cNvPr id="2" name="标题占位符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zh-CN" dirty="0"/>
              <a:t>单击此处编辑母版标题样式</a:t>
            </a:r>
          </a:p>
        </p:txBody>
      </p:sp>
      <p:sp>
        <p:nvSpPr>
          <p:cNvPr id="3" name="文本占位符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zh-CN" dirty="0"/>
              <a:t>单击此处编辑母版文本样式</a:t>
            </a:r>
          </a:p>
          <a:p>
            <a:pPr lvl="1"/>
            <a:r>
              <a:rPr lang="zh-CN" dirty="0"/>
              <a:t>第二级</a:t>
            </a:r>
          </a:p>
          <a:p>
            <a:pPr lvl="2"/>
            <a:r>
              <a:rPr lang="zh-CN" dirty="0"/>
              <a:t>第三级</a:t>
            </a:r>
          </a:p>
          <a:p>
            <a:pPr lvl="3"/>
            <a:r>
              <a:rPr lang="zh-CN" dirty="0"/>
              <a:t>第四级</a:t>
            </a:r>
          </a:p>
          <a:p>
            <a:pPr lvl="4"/>
            <a:r>
              <a:rPr lang="zh-CN" dirty="0"/>
              <a:t>第五级</a:t>
            </a:r>
          </a:p>
        </p:txBody>
      </p:sp>
      <p:sp>
        <p:nvSpPr>
          <p:cNvPr id="6" name="文本框 5"/>
          <p:cNvSpPr txBox="1"/>
          <p:nvPr userDrawn="1"/>
        </p:nvSpPr>
        <p:spPr>
          <a:xfrm>
            <a:off x="4588328" y="6613072"/>
            <a:ext cx="547007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中国资讯行（国际）有限公司                     北京精讯云顿数据软件有限公司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lang="zh-CN" sz="3400" kern="1200">
          <a:solidFill>
            <a:schemeClr val="accent1"/>
          </a:solidFill>
          <a:latin typeface="+mj-lt"/>
          <a:ea typeface="Microsoft YaHei UI" panose="020B0503020204020204" pitchFamily="34" charset="-122"/>
          <a:cs typeface="+mj-cs"/>
        </a:defRPr>
      </a:lvl1pPr>
    </p:titleStyle>
    <p:bodyStyle>
      <a:lvl1pPr marL="210185" indent="-210185" algn="l" defTabSz="914400" rtl="0" eaLnBrk="1" latinLnBrk="0" hangingPunct="1">
        <a:lnSpc>
          <a:spcPct val="90000"/>
        </a:lnSpc>
        <a:spcBef>
          <a:spcPts val="1100"/>
        </a:spcBef>
        <a:buFont typeface="Arial" panose="020B0604020202020204" pitchFamily="34" charset="0"/>
        <a:buChar char="•"/>
        <a:defRPr lang="zh-CN" sz="2200" kern="1200">
          <a:solidFill>
            <a:schemeClr val="tx1"/>
          </a:solidFill>
          <a:latin typeface="+mn-lt"/>
          <a:ea typeface="Microsoft YaHei UI" panose="020B0503020204020204" pitchFamily="34" charset="-122"/>
          <a:cs typeface="+mn-cs"/>
        </a:defRPr>
      </a:lvl1pPr>
      <a:lvl2pPr marL="438785" indent="-155575" algn="l" defTabSz="914400" rtl="0" eaLnBrk="1" latinLnBrk="0" hangingPunct="1">
        <a:lnSpc>
          <a:spcPct val="90000"/>
        </a:lnSpc>
        <a:spcBef>
          <a:spcPts val="400"/>
        </a:spcBef>
        <a:buFont typeface="Arial" panose="020B0604020202020204" pitchFamily="34" charset="0"/>
        <a:buChar char="•"/>
        <a:defRPr lang="zh-CN" sz="1800" kern="1200">
          <a:solidFill>
            <a:schemeClr val="tx1"/>
          </a:solidFill>
          <a:latin typeface="+mn-lt"/>
          <a:ea typeface="Microsoft YaHei UI" panose="020B0503020204020204" pitchFamily="34" charset="-122"/>
          <a:cs typeface="+mn-cs"/>
        </a:defRPr>
      </a:lvl2pPr>
      <a:lvl3pPr marL="676910" indent="-155575" algn="l" defTabSz="914400" rtl="0" eaLnBrk="1" latinLnBrk="0" hangingPunct="1">
        <a:lnSpc>
          <a:spcPct val="90000"/>
        </a:lnSpc>
        <a:spcBef>
          <a:spcPts val="400"/>
        </a:spcBef>
        <a:buFont typeface="Arial" panose="020B0604020202020204" pitchFamily="34" charset="0"/>
        <a:buChar char="•"/>
        <a:defRPr lang="zh-CN" sz="1600" kern="1200">
          <a:solidFill>
            <a:schemeClr val="tx1"/>
          </a:solidFill>
          <a:latin typeface="+mn-lt"/>
          <a:ea typeface="Microsoft YaHei UI" panose="020B0503020204020204" pitchFamily="34" charset="-122"/>
          <a:cs typeface="+mn-cs"/>
        </a:defRPr>
      </a:lvl3pPr>
      <a:lvl4pPr marL="905510" indent="-155575" algn="l" defTabSz="914400" rtl="0" eaLnBrk="1" latinLnBrk="0" hangingPunct="1">
        <a:lnSpc>
          <a:spcPct val="90000"/>
        </a:lnSpc>
        <a:spcBef>
          <a:spcPts val="400"/>
        </a:spcBef>
        <a:buFont typeface="Arial" panose="020B0604020202020204" pitchFamily="34" charset="0"/>
        <a:buChar char="•"/>
        <a:defRPr lang="zh-CN" sz="1600" kern="1200">
          <a:solidFill>
            <a:schemeClr val="tx1"/>
          </a:solidFill>
          <a:latin typeface="+mn-lt"/>
          <a:ea typeface="Microsoft YaHei UI" panose="020B0503020204020204" pitchFamily="34" charset="-122"/>
          <a:cs typeface="+mn-cs"/>
        </a:defRPr>
      </a:lvl4pPr>
      <a:lvl5pPr marL="1134110" indent="-155575" algn="l" defTabSz="914400" rtl="0" eaLnBrk="1" latinLnBrk="0" hangingPunct="1">
        <a:lnSpc>
          <a:spcPct val="90000"/>
        </a:lnSpc>
        <a:spcBef>
          <a:spcPts val="400"/>
        </a:spcBef>
        <a:buFont typeface="Arial" panose="020B0604020202020204" pitchFamily="34" charset="0"/>
        <a:buChar char="•"/>
        <a:defRPr lang="zh-CN" sz="1600" kern="1200">
          <a:solidFill>
            <a:schemeClr val="tx1"/>
          </a:solidFill>
          <a:latin typeface="+mn-lt"/>
          <a:ea typeface="Microsoft YaHei UI" panose="020B0503020204020204" pitchFamily="34" charset="-122"/>
          <a:cs typeface="+mn-cs"/>
        </a:defRPr>
      </a:lvl5pPr>
      <a:lvl6pPr marL="1362710" indent="-155575" algn="l" defTabSz="914400" rtl="0" eaLnBrk="1" latinLnBrk="0" hangingPunct="1">
        <a:lnSpc>
          <a:spcPct val="90000"/>
        </a:lnSpc>
        <a:spcBef>
          <a:spcPts val="400"/>
        </a:spcBef>
        <a:buFont typeface="Arial" panose="020B0604020202020204" pitchFamily="34" charset="0"/>
        <a:buChar char="•"/>
        <a:defRPr lang="zh-CN" sz="1600" kern="1200">
          <a:solidFill>
            <a:schemeClr val="tx1"/>
          </a:solidFill>
          <a:latin typeface="+mn-lt"/>
          <a:ea typeface="+mn-ea"/>
          <a:cs typeface="+mn-cs"/>
        </a:defRPr>
      </a:lvl6pPr>
      <a:lvl7pPr marL="1591310" indent="-155575" algn="l" defTabSz="914400" rtl="0" eaLnBrk="1" latinLnBrk="0" hangingPunct="1">
        <a:lnSpc>
          <a:spcPct val="90000"/>
        </a:lnSpc>
        <a:spcBef>
          <a:spcPts val="400"/>
        </a:spcBef>
        <a:buFont typeface="Arial" panose="020B0604020202020204" pitchFamily="34" charset="0"/>
        <a:buChar char="•"/>
        <a:defRPr lang="zh-CN" sz="1600" kern="1200">
          <a:solidFill>
            <a:schemeClr val="tx1"/>
          </a:solidFill>
          <a:latin typeface="+mn-lt"/>
          <a:ea typeface="+mn-ea"/>
          <a:cs typeface="+mn-cs"/>
        </a:defRPr>
      </a:lvl7pPr>
      <a:lvl8pPr marL="1819910" indent="-155575" algn="l" defTabSz="914400" rtl="0" eaLnBrk="1" latinLnBrk="0" hangingPunct="1">
        <a:lnSpc>
          <a:spcPct val="90000"/>
        </a:lnSpc>
        <a:spcBef>
          <a:spcPts val="400"/>
        </a:spcBef>
        <a:buFont typeface="Arial" panose="020B0604020202020204" pitchFamily="34" charset="0"/>
        <a:buChar char="•"/>
        <a:defRPr lang="zh-CN" sz="1600" kern="1200">
          <a:solidFill>
            <a:schemeClr val="tx1"/>
          </a:solidFill>
          <a:latin typeface="+mn-lt"/>
          <a:ea typeface="+mn-ea"/>
          <a:cs typeface="+mn-cs"/>
        </a:defRPr>
      </a:lvl8pPr>
      <a:lvl9pPr marL="2048510" indent="-155575" algn="l" defTabSz="914400" rtl="0" eaLnBrk="1" latinLnBrk="0" hangingPunct="1">
        <a:lnSpc>
          <a:spcPct val="90000"/>
        </a:lnSpc>
        <a:spcBef>
          <a:spcPts val="400"/>
        </a:spcBef>
        <a:buFont typeface="Arial" panose="020B0604020202020204" pitchFamily="34" charset="0"/>
        <a:buChar char="•"/>
        <a:defRPr lang="zh-CN" sz="16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www.bjinfobank.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soshoo.com.c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Microsoft YaHei UI" panose="020B0503020204020204" pitchFamily="34" charset="-122"/>
              </a:rPr>
              <a:t>高校财经数据库</a:t>
            </a:r>
            <a:endParaRPr lang="en-US" dirty="0">
              <a:latin typeface="Microsoft YaHei UI" panose="020B0503020204020204" pitchFamily="34" charset="-122"/>
            </a:endParaRPr>
          </a:p>
        </p:txBody>
      </p:sp>
      <p:sp>
        <p:nvSpPr>
          <p:cNvPr id="3" name="Text Placeholder 2"/>
          <p:cNvSpPr>
            <a:spLocks noGrp="1"/>
          </p:cNvSpPr>
          <p:nvPr>
            <p:ph type="body" idx="1"/>
          </p:nvPr>
        </p:nvSpPr>
        <p:spPr/>
        <p:txBody>
          <a:bodyPr/>
          <a:lstStyle/>
          <a:p>
            <a:r>
              <a:rPr lang="en-US" altLang="zh-CN" dirty="0">
                <a:solidFill>
                  <a:srgbClr val="FF9B00"/>
                </a:solidFill>
                <a:latin typeface="+mj-ea"/>
              </a:rPr>
              <a:t>----</a:t>
            </a:r>
            <a:r>
              <a:rPr lang="zh-CN" altLang="en-US" dirty="0">
                <a:solidFill>
                  <a:srgbClr val="FF9B00"/>
                </a:solidFill>
                <a:latin typeface="+mj-ea"/>
              </a:rPr>
              <a:t>高校财经数据库资源简介</a:t>
            </a:r>
            <a:endParaRPr lang="en-US" dirty="0">
              <a:solidFill>
                <a:srgbClr val="FF9B00"/>
              </a:solidFill>
              <a:latin typeface="Microsoft YaHei UI" panose="020B0503020204020204" pitchFamily="34"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4178" y="486008"/>
            <a:ext cx="1737021" cy="661901"/>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1756" y="755741"/>
            <a:ext cx="1813778" cy="392168"/>
          </a:xfrm>
          <a:prstGeom prst="rect">
            <a:avLst/>
          </a:prstGeom>
        </p:spPr>
      </p:pic>
      <p:sp>
        <p:nvSpPr>
          <p:cNvPr id="6" name="文本框 5"/>
          <p:cNvSpPr txBox="1"/>
          <p:nvPr/>
        </p:nvSpPr>
        <p:spPr>
          <a:xfrm>
            <a:off x="9354820" y="6489700"/>
            <a:ext cx="2837180"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更新于</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2023</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19</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日</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7226" y="315270"/>
            <a:ext cx="3589729" cy="381771"/>
          </a:xfrm>
          <a:prstGeom prst="rect">
            <a:avLst/>
          </a:prstGeom>
          <a:noFill/>
        </p:spPr>
        <p:txBody>
          <a:bodyPr wrap="square" rtlCol="0">
            <a:spAutoFit/>
          </a:bodyPr>
          <a:lstStyle/>
          <a:p>
            <a:r>
              <a:rPr lang="zh-CN" altLang="en-US" sz="1880" dirty="0">
                <a:solidFill>
                  <a:srgbClr val="92D050"/>
                </a:solidFill>
                <a:latin typeface="微软雅黑" panose="020B0503020204020204" pitchFamily="34" charset="-122"/>
                <a:ea typeface="微软雅黑" panose="020B0503020204020204" pitchFamily="34" charset="-122"/>
              </a:rPr>
              <a:t>二、高校财经数据库的使用方法</a:t>
            </a:r>
          </a:p>
        </p:txBody>
      </p:sp>
      <p:sp>
        <p:nvSpPr>
          <p:cNvPr id="22" name="文本框 21"/>
          <p:cNvSpPr txBox="1"/>
          <p:nvPr/>
        </p:nvSpPr>
        <p:spPr>
          <a:xfrm>
            <a:off x="6559833" y="491960"/>
            <a:ext cx="1066141" cy="307777"/>
          </a:xfrm>
          <a:prstGeom prst="rect">
            <a:avLst/>
          </a:prstGeom>
          <a:noFill/>
        </p:spPr>
        <p:txBody>
          <a:bodyPr wrap="square" rtlCol="0">
            <a:spAutoFit/>
          </a:bodyPr>
          <a:lstStyle/>
          <a:p>
            <a:r>
              <a:rPr lang="zh-CN" altLang="en-US" sz="1400" dirty="0">
                <a:solidFill>
                  <a:srgbClr val="C00000"/>
                </a:solidFill>
                <a:latin typeface="+mj-ea"/>
                <a:ea typeface="+mj-ea"/>
              </a:rPr>
              <a:t>专业检索</a:t>
            </a:r>
          </a:p>
        </p:txBody>
      </p:sp>
      <p:pic>
        <p:nvPicPr>
          <p:cNvPr id="25" name="图片 24"/>
          <p:cNvPicPr>
            <a:picLocks noChangeAspect="1"/>
          </p:cNvPicPr>
          <p:nvPr/>
        </p:nvPicPr>
        <p:blipFill>
          <a:blip r:embed="rId2" cstate="print"/>
          <a:stretch>
            <a:fillRect/>
          </a:stretch>
        </p:blipFill>
        <p:spPr>
          <a:xfrm>
            <a:off x="599088" y="4317172"/>
            <a:ext cx="5324458" cy="1498455"/>
          </a:xfrm>
          <a:prstGeom prst="rect">
            <a:avLst/>
          </a:prstGeom>
        </p:spPr>
      </p:pic>
      <p:pic>
        <p:nvPicPr>
          <p:cNvPr id="2" name="图片 1"/>
          <p:cNvPicPr>
            <a:picLocks noChangeAspect="1"/>
          </p:cNvPicPr>
          <p:nvPr/>
        </p:nvPicPr>
        <p:blipFill>
          <a:blip r:embed="rId3" cstate="print"/>
          <a:stretch>
            <a:fillRect/>
          </a:stretch>
        </p:blipFill>
        <p:spPr>
          <a:xfrm>
            <a:off x="517746" y="1592465"/>
            <a:ext cx="5386506" cy="1569042"/>
          </a:xfrm>
          <a:prstGeom prst="rect">
            <a:avLst/>
          </a:prstGeom>
        </p:spPr>
      </p:pic>
      <p:sp>
        <p:nvSpPr>
          <p:cNvPr id="4" name="文本框 3"/>
          <p:cNvSpPr txBox="1"/>
          <p:nvPr/>
        </p:nvSpPr>
        <p:spPr>
          <a:xfrm>
            <a:off x="323397" y="1206021"/>
            <a:ext cx="900253" cy="307777"/>
          </a:xfrm>
          <a:prstGeom prst="rect">
            <a:avLst/>
          </a:prstGeom>
          <a:noFill/>
        </p:spPr>
        <p:txBody>
          <a:bodyPr wrap="square" rtlCol="0">
            <a:spAutoFit/>
          </a:bodyPr>
          <a:lstStyle/>
          <a:p>
            <a:r>
              <a:rPr lang="zh-CN" altLang="en-US" sz="1400" dirty="0">
                <a:solidFill>
                  <a:srgbClr val="C00000"/>
                </a:solidFill>
                <a:latin typeface="+mj-ea"/>
                <a:ea typeface="+mj-ea"/>
              </a:rPr>
              <a:t>简易检索</a:t>
            </a:r>
          </a:p>
        </p:txBody>
      </p:sp>
      <p:cxnSp>
        <p:nvCxnSpPr>
          <p:cNvPr id="12" name="直接箭头连接符 11"/>
          <p:cNvCxnSpPr/>
          <p:nvPr/>
        </p:nvCxnSpPr>
        <p:spPr>
          <a:xfrm>
            <a:off x="598966" y="1869713"/>
            <a:ext cx="458460" cy="1"/>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4" name="直接连接符 13"/>
          <p:cNvCxnSpPr/>
          <p:nvPr/>
        </p:nvCxnSpPr>
        <p:spPr>
          <a:xfrm>
            <a:off x="589637" y="1869713"/>
            <a:ext cx="0" cy="1370461"/>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5" name="文本框 14"/>
          <p:cNvSpPr txBox="1"/>
          <p:nvPr/>
        </p:nvSpPr>
        <p:spPr>
          <a:xfrm>
            <a:off x="-53340" y="3147061"/>
            <a:ext cx="1442878" cy="307777"/>
          </a:xfrm>
          <a:prstGeom prst="rect">
            <a:avLst/>
          </a:prstGeom>
          <a:noFill/>
        </p:spPr>
        <p:txBody>
          <a:bodyPr wrap="square" rtlCol="0">
            <a:spAutoFit/>
          </a:bodyPr>
          <a:lstStyle/>
          <a:p>
            <a:r>
              <a:rPr lang="zh-CN" altLang="en-US" sz="1400" dirty="0">
                <a:solidFill>
                  <a:srgbClr val="FF0000"/>
                </a:solidFill>
                <a:latin typeface="+mj-ea"/>
                <a:ea typeface="+mj-ea"/>
              </a:rPr>
              <a:t>输入检索关键词</a:t>
            </a:r>
          </a:p>
        </p:txBody>
      </p:sp>
      <p:cxnSp>
        <p:nvCxnSpPr>
          <p:cNvPr id="17" name="直接箭头连接符 16"/>
          <p:cNvCxnSpPr/>
          <p:nvPr/>
        </p:nvCxnSpPr>
        <p:spPr>
          <a:xfrm flipV="1">
            <a:off x="3870060" y="3022469"/>
            <a:ext cx="0" cy="776094"/>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8" name="文本框 17"/>
          <p:cNvSpPr txBox="1"/>
          <p:nvPr/>
        </p:nvSpPr>
        <p:spPr>
          <a:xfrm>
            <a:off x="3378215" y="3737341"/>
            <a:ext cx="983689" cy="307777"/>
          </a:xfrm>
          <a:prstGeom prst="rect">
            <a:avLst/>
          </a:prstGeom>
          <a:noFill/>
        </p:spPr>
        <p:txBody>
          <a:bodyPr wrap="square" rtlCol="0">
            <a:spAutoFit/>
          </a:bodyPr>
          <a:lstStyle/>
          <a:p>
            <a:r>
              <a:rPr lang="zh-CN" altLang="en-US" sz="1400" dirty="0">
                <a:solidFill>
                  <a:srgbClr val="FF0000"/>
                </a:solidFill>
                <a:latin typeface="+mj-ea"/>
                <a:ea typeface="+mj-ea"/>
              </a:rPr>
              <a:t>选择子库</a:t>
            </a:r>
          </a:p>
        </p:txBody>
      </p:sp>
      <p:sp>
        <p:nvSpPr>
          <p:cNvPr id="23" name="文本框 22"/>
          <p:cNvSpPr txBox="1"/>
          <p:nvPr/>
        </p:nvSpPr>
        <p:spPr>
          <a:xfrm>
            <a:off x="668099" y="3424310"/>
            <a:ext cx="1259149" cy="307777"/>
          </a:xfrm>
          <a:prstGeom prst="rect">
            <a:avLst/>
          </a:prstGeom>
          <a:noFill/>
        </p:spPr>
        <p:txBody>
          <a:bodyPr wrap="square" rtlCol="0">
            <a:spAutoFit/>
          </a:bodyPr>
          <a:lstStyle/>
          <a:p>
            <a:r>
              <a:rPr lang="zh-CN" altLang="en-US" sz="1400" dirty="0">
                <a:solidFill>
                  <a:srgbClr val="FF0000"/>
                </a:solidFill>
                <a:latin typeface="+mj-ea"/>
                <a:ea typeface="+mj-ea"/>
              </a:rPr>
              <a:t>选择检索范围</a:t>
            </a:r>
          </a:p>
        </p:txBody>
      </p:sp>
      <p:cxnSp>
        <p:nvCxnSpPr>
          <p:cNvPr id="24" name="直接箭头连接符 23"/>
          <p:cNvCxnSpPr/>
          <p:nvPr/>
        </p:nvCxnSpPr>
        <p:spPr>
          <a:xfrm flipH="1" flipV="1">
            <a:off x="1413804" y="2591342"/>
            <a:ext cx="5689" cy="862255"/>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6" name="文本框 25"/>
          <p:cNvSpPr txBox="1"/>
          <p:nvPr/>
        </p:nvSpPr>
        <p:spPr>
          <a:xfrm>
            <a:off x="1801418" y="3361970"/>
            <a:ext cx="1259149" cy="307777"/>
          </a:xfrm>
          <a:prstGeom prst="rect">
            <a:avLst/>
          </a:prstGeom>
          <a:noFill/>
        </p:spPr>
        <p:txBody>
          <a:bodyPr wrap="square" rtlCol="0">
            <a:spAutoFit/>
          </a:bodyPr>
          <a:lstStyle/>
          <a:p>
            <a:r>
              <a:rPr lang="zh-CN" altLang="en-US" sz="1400" dirty="0">
                <a:solidFill>
                  <a:srgbClr val="FF0000"/>
                </a:solidFill>
                <a:latin typeface="+mj-ea"/>
                <a:ea typeface="+mj-ea"/>
              </a:rPr>
              <a:t>选择逻辑关系</a:t>
            </a:r>
          </a:p>
        </p:txBody>
      </p:sp>
      <p:cxnSp>
        <p:nvCxnSpPr>
          <p:cNvPr id="28" name="直接箭头连接符 27"/>
          <p:cNvCxnSpPr/>
          <p:nvPr/>
        </p:nvCxnSpPr>
        <p:spPr>
          <a:xfrm>
            <a:off x="4920033" y="1472398"/>
            <a:ext cx="1" cy="328863"/>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9" name="文本框 28"/>
          <p:cNvSpPr txBox="1"/>
          <p:nvPr/>
        </p:nvSpPr>
        <p:spPr>
          <a:xfrm>
            <a:off x="3509273" y="1192021"/>
            <a:ext cx="2821519" cy="307777"/>
          </a:xfrm>
          <a:prstGeom prst="rect">
            <a:avLst/>
          </a:prstGeom>
          <a:noFill/>
        </p:spPr>
        <p:txBody>
          <a:bodyPr wrap="square" rtlCol="0">
            <a:spAutoFit/>
          </a:bodyPr>
          <a:lstStyle/>
          <a:p>
            <a:r>
              <a:rPr lang="zh-CN" altLang="en-US" sz="1400" dirty="0">
                <a:solidFill>
                  <a:srgbClr val="FF0000"/>
                </a:solidFill>
                <a:latin typeface="+mj-ea"/>
                <a:ea typeface="+mj-ea"/>
              </a:rPr>
              <a:t>点击可查看</a:t>
            </a:r>
            <a:r>
              <a:rPr lang="en-US" altLang="zh-CN" sz="1400" dirty="0">
                <a:solidFill>
                  <a:srgbClr val="FF0000"/>
                </a:solidFill>
                <a:latin typeface="+mj-ea"/>
                <a:ea typeface="+mj-ea"/>
              </a:rPr>
              <a:t>7</a:t>
            </a:r>
            <a:r>
              <a:rPr lang="zh-CN" altLang="en-US" sz="1400" dirty="0">
                <a:solidFill>
                  <a:srgbClr val="FF0000"/>
                </a:solidFill>
                <a:latin typeface="+mj-ea"/>
                <a:ea typeface="+mj-ea"/>
              </a:rPr>
              <a:t>个日常更新子库简介</a:t>
            </a:r>
          </a:p>
        </p:txBody>
      </p:sp>
      <p:cxnSp>
        <p:nvCxnSpPr>
          <p:cNvPr id="36" name="直接箭头连接符 35"/>
          <p:cNvCxnSpPr/>
          <p:nvPr/>
        </p:nvCxnSpPr>
        <p:spPr>
          <a:xfrm flipH="1" flipV="1">
            <a:off x="2426981" y="2763184"/>
            <a:ext cx="218" cy="63443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38" name="椭圆 37"/>
          <p:cNvSpPr/>
          <p:nvPr/>
        </p:nvSpPr>
        <p:spPr>
          <a:xfrm>
            <a:off x="4361826" y="4437117"/>
            <a:ext cx="920054" cy="28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7" name="图片 6">
            <a:extLst>
              <a:ext uri="{FF2B5EF4-FFF2-40B4-BE49-F238E27FC236}">
                <a16:creationId xmlns:a16="http://schemas.microsoft.com/office/drawing/2014/main" id="{3B4FC8AE-B8E8-7A03-20F1-98890E2F2EAF}"/>
              </a:ext>
            </a:extLst>
          </p:cNvPr>
          <p:cNvPicPr>
            <a:picLocks noChangeAspect="1"/>
          </p:cNvPicPr>
          <p:nvPr/>
        </p:nvPicPr>
        <p:blipFill>
          <a:blip r:embed="rId4"/>
          <a:stretch>
            <a:fillRect/>
          </a:stretch>
        </p:blipFill>
        <p:spPr>
          <a:xfrm>
            <a:off x="6460259" y="920416"/>
            <a:ext cx="5548930" cy="53155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09811" y="299357"/>
            <a:ext cx="3589729" cy="381771"/>
          </a:xfrm>
          <a:prstGeom prst="rect">
            <a:avLst/>
          </a:prstGeom>
          <a:noFill/>
        </p:spPr>
        <p:txBody>
          <a:bodyPr wrap="square" rtlCol="0">
            <a:spAutoFit/>
          </a:bodyPr>
          <a:lstStyle/>
          <a:p>
            <a:r>
              <a:rPr lang="zh-CN" altLang="en-US" sz="1880" dirty="0">
                <a:solidFill>
                  <a:srgbClr val="92D050"/>
                </a:solidFill>
                <a:latin typeface="微软雅黑" panose="020B0503020204020204" pitchFamily="34" charset="-122"/>
                <a:ea typeface="微软雅黑" panose="020B0503020204020204" pitchFamily="34" charset="-122"/>
              </a:rPr>
              <a:t>二、高校财经数据库的使用方法</a:t>
            </a:r>
          </a:p>
        </p:txBody>
      </p:sp>
      <p:sp>
        <p:nvSpPr>
          <p:cNvPr id="4" name="文本框 3"/>
          <p:cNvSpPr txBox="1"/>
          <p:nvPr/>
        </p:nvSpPr>
        <p:spPr>
          <a:xfrm>
            <a:off x="609811" y="896840"/>
            <a:ext cx="1557807" cy="352854"/>
          </a:xfrm>
          <a:prstGeom prst="rect">
            <a:avLst/>
          </a:prstGeom>
          <a:noFill/>
        </p:spPr>
        <p:txBody>
          <a:bodyPr wrap="square" rtlCol="0">
            <a:spAutoFit/>
          </a:bodyPr>
          <a:lstStyle/>
          <a:p>
            <a:r>
              <a:rPr lang="zh-CN" altLang="en-US" sz="1695" dirty="0">
                <a:solidFill>
                  <a:srgbClr val="C00000"/>
                </a:solidFill>
                <a:latin typeface="+mj-ea"/>
                <a:ea typeface="+mj-ea"/>
              </a:rPr>
              <a:t>检索结果</a:t>
            </a:r>
          </a:p>
        </p:txBody>
      </p:sp>
      <p:pic>
        <p:nvPicPr>
          <p:cNvPr id="2" name="图片 1" descr="bj搜索结果"/>
          <p:cNvPicPr>
            <a:picLocks noChangeAspect="1"/>
          </p:cNvPicPr>
          <p:nvPr/>
        </p:nvPicPr>
        <p:blipFill>
          <a:blip r:embed="rId6">
            <a:clrChange>
              <a:clrFrom>
                <a:srgbClr val="FFFFFF">
                  <a:alpha val="100000"/>
                </a:srgbClr>
              </a:clrFrom>
              <a:clrTo>
                <a:srgbClr val="FFFFFF">
                  <a:alpha val="100000"/>
                  <a:alpha val="0"/>
                </a:srgbClr>
              </a:clrTo>
            </a:clrChange>
          </a:blip>
          <a:srcRect l="16811" r="16444" b="46361"/>
          <a:stretch>
            <a:fillRect/>
          </a:stretch>
        </p:blipFill>
        <p:spPr>
          <a:xfrm>
            <a:off x="609600" y="1249680"/>
            <a:ext cx="5330825" cy="5140960"/>
          </a:xfrm>
          <a:prstGeom prst="rect">
            <a:avLst/>
          </a:prstGeom>
        </p:spPr>
      </p:pic>
      <p:pic>
        <p:nvPicPr>
          <p:cNvPr id="5" name="图片 4" descr="bj搜索结果"/>
          <p:cNvPicPr>
            <a:picLocks noChangeAspect="1"/>
          </p:cNvPicPr>
          <p:nvPr>
            <p:custDataLst>
              <p:tags r:id="rId1"/>
            </p:custDataLst>
          </p:nvPr>
        </p:nvPicPr>
        <p:blipFill>
          <a:blip r:embed="rId6">
            <a:clrChange>
              <a:clrFrom>
                <a:srgbClr val="FFFFFF">
                  <a:alpha val="100000"/>
                </a:srgbClr>
              </a:clrFrom>
              <a:clrTo>
                <a:srgbClr val="FFFFFF">
                  <a:alpha val="100000"/>
                  <a:alpha val="0"/>
                </a:srgbClr>
              </a:clrTo>
            </a:clrChange>
          </a:blip>
          <a:srcRect l="16811" t="51056" r="16444"/>
          <a:stretch>
            <a:fillRect/>
          </a:stretch>
        </p:blipFill>
        <p:spPr>
          <a:xfrm>
            <a:off x="5940425" y="1249680"/>
            <a:ext cx="5842000" cy="5140960"/>
          </a:xfrm>
          <a:prstGeom prst="rect">
            <a:avLst/>
          </a:prstGeom>
        </p:spPr>
      </p:pic>
      <p:sp>
        <p:nvSpPr>
          <p:cNvPr id="38" name="椭圆 37"/>
          <p:cNvSpPr/>
          <p:nvPr>
            <p:custDataLst>
              <p:tags r:id="rId2"/>
            </p:custDataLst>
          </p:nvPr>
        </p:nvSpPr>
        <p:spPr>
          <a:xfrm>
            <a:off x="2261246" y="2123812"/>
            <a:ext cx="920054" cy="28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椭圆 5"/>
          <p:cNvSpPr/>
          <p:nvPr>
            <p:custDataLst>
              <p:tags r:id="rId3"/>
            </p:custDataLst>
          </p:nvPr>
        </p:nvSpPr>
        <p:spPr>
          <a:xfrm>
            <a:off x="1007121" y="2829297"/>
            <a:ext cx="920054" cy="28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椭圆 8"/>
          <p:cNvSpPr/>
          <p:nvPr>
            <p:custDataLst>
              <p:tags r:id="rId4"/>
            </p:custDataLst>
          </p:nvPr>
        </p:nvSpPr>
        <p:spPr>
          <a:xfrm>
            <a:off x="5636271" y="5272777"/>
            <a:ext cx="920054" cy="28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0960" y="1428736"/>
            <a:ext cx="11329259" cy="1754326"/>
          </a:xfrm>
          <a:prstGeom prst="rect">
            <a:avLst/>
          </a:prstGeom>
        </p:spPr>
        <p:txBody>
          <a:bodyPr wrap="square">
            <a:spAutoFit/>
          </a:bodyPr>
          <a:lstStyle/>
          <a:p>
            <a:r>
              <a:rPr lang="en-US" altLang="zh-CN" b="1" dirty="0">
                <a:latin typeface="微软雅黑" panose="020B0503020204020204" pitchFamily="34" charset="-122"/>
                <a:ea typeface="微软雅黑" panose="020B0503020204020204" pitchFamily="34" charset="-122"/>
              </a:rPr>
              <a:t>① </a:t>
            </a:r>
            <a:r>
              <a:rPr lang="zh-CN" altLang="en-US" sz="1800" dirty="0">
                <a:latin typeface="微软雅黑" panose="020B0503020204020204" pitchFamily="34" charset="-122"/>
                <a:ea typeface="微软雅黑" panose="020B0503020204020204" pitchFamily="34" charset="-122"/>
              </a:rPr>
              <a:t>信息是计算机可以理解、可执行的，但数据本身不是。</a:t>
            </a:r>
            <a:endParaRPr lang="en-US" altLang="zh-CN" sz="1800"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sz="1800"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② 数据分析</a:t>
            </a:r>
            <a:r>
              <a:rPr lang="zh-CN" altLang="en-US" sz="1800" dirty="0">
                <a:latin typeface="微软雅黑" panose="020B0503020204020204" pitchFamily="34" charset="-122"/>
                <a:ea typeface="微软雅黑" panose="020B0503020204020204" pitchFamily="34" charset="-122"/>
              </a:rPr>
              <a:t>平台的使命是用知识让计算机理解数据，转变为及时的、对特定用户有价值的情报。</a:t>
            </a: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p:txBody>
      </p:sp>
      <p:sp>
        <p:nvSpPr>
          <p:cNvPr id="6" name="矩形 5"/>
          <p:cNvSpPr/>
          <p:nvPr/>
        </p:nvSpPr>
        <p:spPr>
          <a:xfrm>
            <a:off x="0" y="180715"/>
            <a:ext cx="9456373" cy="826779"/>
          </a:xfrm>
          <a:prstGeom prst="rect">
            <a:avLst/>
          </a:prstGeom>
          <a:solidFill>
            <a:srgbClr val="1F49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40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数据资源的深度利用</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0181" y="264064"/>
            <a:ext cx="2099376" cy="600290"/>
          </a:xfrm>
          <a:prstGeom prst="rect">
            <a:avLst/>
          </a:prstGeom>
        </p:spPr>
      </p:pic>
      <p:sp>
        <p:nvSpPr>
          <p:cNvPr id="8" name="矩形 7"/>
          <p:cNvSpPr/>
          <p:nvPr/>
        </p:nvSpPr>
        <p:spPr>
          <a:xfrm>
            <a:off x="367313" y="2989923"/>
            <a:ext cx="11329259" cy="1476375"/>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③ </a:t>
            </a:r>
            <a:r>
              <a:rPr lang="zh-CN" altLang="en-US" dirty="0">
                <a:latin typeface="微软雅黑" panose="020B0503020204020204" pitchFamily="34" charset="-122"/>
                <a:ea typeface="微软雅黑" panose="020B0503020204020204" pitchFamily="34" charset="-122"/>
              </a:rPr>
              <a:t>大</a:t>
            </a:r>
            <a:r>
              <a:rPr lang="zh-CN" altLang="en-US" sz="1800" dirty="0">
                <a:latin typeface="微软雅黑" panose="020B0503020204020204" pitchFamily="34" charset="-122"/>
                <a:ea typeface="微软雅黑" panose="020B0503020204020204" pitchFamily="34" charset="-122"/>
              </a:rPr>
              <a:t>数据时代我们要的不仅是简单的检索结果，我们的老师、同学还要关心大数据背后的规律，</a:t>
            </a:r>
            <a:endParaRPr lang="en-US" altLang="zh-CN" sz="1800"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更关心事件间的相关关系！如何运用大数据科学、精准地形成决策支持，更加完善的服务于公众。</a:t>
            </a:r>
          </a:p>
          <a:p>
            <a:pPr algn="l"/>
            <a:endParaRPr lang="zh-CN" altLang="en-US" sz="1800"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④ 我们的</a:t>
            </a:r>
            <a:r>
              <a:rPr lang="zh-CN" altLang="en-US" sz="1800" dirty="0">
                <a:latin typeface="微软雅黑" panose="020B0503020204020204" pitchFamily="34" charset="-122"/>
                <a:ea typeface="微软雅黑" panose="020B0503020204020204" pitchFamily="34" charset="-122"/>
              </a:rPr>
              <a:t>座右铭是“从数据中创造比数据更多的价值。</a:t>
            </a:r>
            <a:r>
              <a:rPr lang="zh-CN" altLang="en-US" sz="1800" dirty="0">
                <a:latin typeface="宋体" panose="02010600030101010101" pitchFamily="2" charset="-122"/>
                <a:ea typeface="宋体" panose="02010600030101010101" pitchFamily="2" charset="-122"/>
              </a:rPr>
              <a:t>”</a:t>
            </a:r>
          </a:p>
          <a:p>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1392313" y="4797437"/>
            <a:ext cx="9468576" cy="781752"/>
          </a:xfrm>
          <a:prstGeom prst="rect">
            <a:avLst/>
          </a:prstGeom>
        </p:spPr>
        <p:txBody>
          <a:bodyPr wrap="square">
            <a:spAutoFit/>
          </a:bodyPr>
          <a:lstStyle/>
          <a:p>
            <a:pPr indent="0" algn="ctr" eaLnBrk="1" hangingPunct="1">
              <a:lnSpc>
                <a:spcPct val="140000"/>
              </a:lnSpc>
              <a:spcAft>
                <a:spcPts val="0"/>
              </a:spcAft>
              <a:buFont typeface="Arial" panose="020B0604020202020204" pitchFamily="34" charset="0"/>
              <a:buNone/>
              <a:defRPr/>
            </a:pPr>
            <a:r>
              <a:rPr lang="zh-CN" altLang="en-US" sz="3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怎么办？上</a:t>
            </a:r>
            <a:r>
              <a:rPr lang="en-US" altLang="zh-CN" sz="3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INFOBANK</a:t>
            </a:r>
            <a:r>
              <a:rPr lang="zh-CN" altLang="en-US" sz="3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数据分析平台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3046" y="333036"/>
            <a:ext cx="9456373" cy="642942"/>
          </a:xfrm>
          <a:prstGeom prst="rect">
            <a:avLst/>
          </a:prstGeom>
          <a:solidFill>
            <a:srgbClr val="1F49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lnSpc>
                <a:spcPct val="140000"/>
              </a:lnSpc>
              <a:spcAft>
                <a:spcPts val="0"/>
              </a:spcAft>
              <a:buFont typeface="Arial" panose="020B0604020202020204" pitchFamily="34" charset="0"/>
              <a:buNone/>
              <a:defRPr/>
            </a:pPr>
            <a:r>
              <a:rPr lang="en-US" altLang="zh-CN" sz="2800" b="1" dirty="0">
                <a:latin typeface="宋体" panose="02010600030101010101" pitchFamily="2" charset="-122"/>
                <a:ea typeface="宋体" panose="02010600030101010101" pitchFamily="2" charset="-122"/>
              </a:rPr>
              <a:t>INFOBANK</a:t>
            </a:r>
            <a:r>
              <a:rPr lang="zh-CN" altLang="en-US" sz="2800" b="1" dirty="0">
                <a:latin typeface="宋体" panose="02010600030101010101" pitchFamily="2" charset="-122"/>
                <a:ea typeface="宋体" panose="02010600030101010101" pitchFamily="2" charset="-122"/>
              </a:rPr>
              <a:t>数据库数据分析平台构架理念</a:t>
            </a:r>
            <a:endParaRPr lang="en-US" altLang="zh-CN" sz="2800" b="1" dirty="0">
              <a:latin typeface="宋体" panose="02010600030101010101" pitchFamily="2" charset="-122"/>
              <a:ea typeface="宋体" panose="02010600030101010101" pitchFamily="2"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0181" y="264064"/>
            <a:ext cx="2099376" cy="600290"/>
          </a:xfrm>
          <a:prstGeom prst="rect">
            <a:avLst/>
          </a:prstGeom>
        </p:spPr>
      </p:pic>
      <p:sp>
        <p:nvSpPr>
          <p:cNvPr id="10" name="矩形 9"/>
          <p:cNvSpPr/>
          <p:nvPr/>
        </p:nvSpPr>
        <p:spPr>
          <a:xfrm>
            <a:off x="335697" y="1341404"/>
            <a:ext cx="9025003" cy="4351655"/>
          </a:xfrm>
          <a:prstGeom prst="rect">
            <a:avLst/>
          </a:prstGeom>
        </p:spPr>
        <p:txBody>
          <a:bodyPr wrap="square">
            <a:spAutoFit/>
          </a:bodyPr>
          <a:lstStyle/>
          <a:p>
            <a:pPr marL="285750" indent="-285750" algn="just">
              <a:lnSpc>
                <a:spcPct val="140000"/>
              </a:lnSpc>
              <a:defRPr/>
            </a:pPr>
            <a:r>
              <a:rPr lang="en-US" b="1" dirty="0">
                <a:latin typeface="宋体" panose="02010600030101010101" pitchFamily="2" charset="-122"/>
                <a:ea typeface="宋体" panose="02010600030101010101" pitchFamily="2" charset="-122"/>
              </a:rPr>
              <a:t>① </a:t>
            </a:r>
            <a:r>
              <a:rPr lang="en-US" dirty="0">
                <a:latin typeface="宋体" panose="02010600030101010101" pitchFamily="2" charset="-122"/>
                <a:ea typeface="宋体" panose="02010600030101010101" pitchFamily="2" charset="-122"/>
              </a:rPr>
              <a:t>INFOBANK</a:t>
            </a:r>
            <a:r>
              <a:rPr lang="zh-CN" altLang="en-US" sz="1800" dirty="0">
                <a:latin typeface="宋体" panose="02010600030101010101" pitchFamily="2" charset="-122"/>
                <a:ea typeface="宋体" panose="02010600030101010101" pitchFamily="2" charset="-122"/>
              </a:rPr>
              <a:t>数据分析平台的构架理念是根据 </a:t>
            </a:r>
            <a:r>
              <a:rPr lang="en-US" sz="1800" dirty="0">
                <a:latin typeface="宋体" panose="02010600030101010101" pitchFamily="2" charset="-122"/>
                <a:ea typeface="宋体" panose="02010600030101010101" pitchFamily="2" charset="-122"/>
              </a:rPr>
              <a:t>Google Ngram Viewer</a:t>
            </a:r>
            <a:r>
              <a:rPr lang="zh-CN" altLang="en-US" sz="1800" dirty="0">
                <a:latin typeface="宋体" panose="02010600030101010101" pitchFamily="2" charset="-122"/>
                <a:ea typeface="宋体" panose="02010600030101010101" pitchFamily="2" charset="-122"/>
              </a:rPr>
              <a:t>（谷歌在线</a:t>
            </a:r>
            <a:endParaRPr lang="en-US" altLang="zh-CN" sz="1800" dirty="0">
              <a:latin typeface="宋体" panose="02010600030101010101" pitchFamily="2" charset="-122"/>
              <a:ea typeface="宋体" panose="02010600030101010101" pitchFamily="2" charset="-122"/>
            </a:endParaRPr>
          </a:p>
          <a:p>
            <a:pPr marL="285750" indent="-285750" algn="just">
              <a:lnSpc>
                <a:spcPct val="140000"/>
              </a:lnSpc>
              <a:defRPr/>
            </a:pPr>
            <a:r>
              <a:rPr lang="zh-CN" altLang="en-US" sz="1800" dirty="0">
                <a:latin typeface="宋体" panose="02010600030101010101" pitchFamily="2" charset="-122"/>
                <a:ea typeface="宋体" panose="02010600030101010101" pitchFamily="2" charset="-122"/>
              </a:rPr>
              <a:t>词频跟踪查看器）的分词理论，</a:t>
            </a:r>
            <a:r>
              <a:rPr lang="zh-CN" altLang="en-US" dirty="0">
                <a:latin typeface="宋体" panose="02010600030101010101" pitchFamily="2" charset="-122"/>
                <a:ea typeface="宋体" panose="02010600030101010101" pitchFamily="2" charset="-122"/>
              </a:rPr>
              <a:t>通过中文句式的句法精准分析和互联网情绪指标</a:t>
            </a:r>
            <a:endParaRPr lang="en-US" altLang="zh-CN" dirty="0">
              <a:latin typeface="宋体" panose="02010600030101010101" pitchFamily="2" charset="-122"/>
              <a:ea typeface="宋体" panose="02010600030101010101" pitchFamily="2" charset="-122"/>
            </a:endParaRPr>
          </a:p>
          <a:p>
            <a:pPr marL="285750" indent="-285750" algn="just">
              <a:lnSpc>
                <a:spcPct val="140000"/>
              </a:lnSpc>
              <a:defRPr/>
            </a:pPr>
            <a:r>
              <a:rPr lang="zh-CN" altLang="en-US" dirty="0">
                <a:latin typeface="宋体" panose="02010600030101010101" pitchFamily="2" charset="-122"/>
                <a:ea typeface="宋体" panose="02010600030101010101" pitchFamily="2" charset="-122"/>
              </a:rPr>
              <a:t>的关联关系进行数据挖掘和预测。</a:t>
            </a:r>
          </a:p>
          <a:p>
            <a:pPr marL="285750" indent="-285750" algn="just" eaLnBrk="1" hangingPunct="1">
              <a:lnSpc>
                <a:spcPct val="140000"/>
              </a:lnSpc>
              <a:spcAft>
                <a:spcPts val="0"/>
              </a:spcAft>
              <a:defRPr/>
            </a:pPr>
            <a:endParaRPr lang="en-US" altLang="zh-CN" sz="1800" b="1" dirty="0">
              <a:latin typeface="宋体" panose="02010600030101010101" pitchFamily="2" charset="-122"/>
              <a:ea typeface="宋体" panose="02010600030101010101" pitchFamily="2" charset="-122"/>
            </a:endParaRPr>
          </a:p>
          <a:p>
            <a:pPr marL="285750" indent="-285750" algn="just" eaLnBrk="1" hangingPunct="1">
              <a:lnSpc>
                <a:spcPct val="140000"/>
              </a:lnSpc>
              <a:spcAft>
                <a:spcPts val="0"/>
              </a:spcAft>
              <a:defRPr/>
            </a:pPr>
            <a:endParaRPr lang="en-US" altLang="zh-CN" b="1" dirty="0">
              <a:latin typeface="宋体" panose="02010600030101010101" pitchFamily="2" charset="-122"/>
              <a:ea typeface="宋体" panose="02010600030101010101" pitchFamily="2" charset="-122"/>
            </a:endParaRPr>
          </a:p>
          <a:p>
            <a:pPr marL="285750" indent="-285750" algn="just">
              <a:lnSpc>
                <a:spcPct val="140000"/>
              </a:lnSpc>
              <a:defRPr/>
            </a:pPr>
            <a:r>
              <a:rPr lang="zh-CN" altLang="en-US" b="1" dirty="0">
                <a:latin typeface="宋体" panose="02010600030101010101" pitchFamily="2" charset="-122"/>
                <a:ea typeface="宋体" panose="02010600030101010101" pitchFamily="2" charset="-122"/>
              </a:rPr>
              <a:t>② </a:t>
            </a:r>
            <a:r>
              <a:rPr lang="zh-CN" altLang="en-US" dirty="0">
                <a:latin typeface="宋体" panose="02010600030101010101" pitchFamily="2" charset="-122"/>
                <a:ea typeface="宋体" panose="02010600030101010101" pitchFamily="2" charset="-122"/>
              </a:rPr>
              <a:t>对</a:t>
            </a:r>
            <a:r>
              <a:rPr lang="en-US" sz="1800" dirty="0">
                <a:latin typeface="宋体" panose="02010600030101010101" pitchFamily="2" charset="-122"/>
                <a:ea typeface="宋体" panose="02010600030101010101" pitchFamily="2" charset="-122"/>
              </a:rPr>
              <a:t>INFOBANK</a:t>
            </a:r>
            <a:r>
              <a:rPr lang="zh-CN" altLang="en-US" sz="1800" dirty="0">
                <a:latin typeface="宋体" panose="02010600030101010101" pitchFamily="2" charset="-122"/>
                <a:ea typeface="宋体" panose="02010600030101010101" pitchFamily="2" charset="-122"/>
              </a:rPr>
              <a:t>数据库从</a:t>
            </a:r>
            <a:r>
              <a:rPr lang="en-US" sz="1800" dirty="0">
                <a:latin typeface="宋体" panose="02010600030101010101" pitchFamily="2" charset="-122"/>
                <a:ea typeface="宋体" panose="02010600030101010101" pitchFamily="2" charset="-122"/>
              </a:rPr>
              <a:t>1992</a:t>
            </a:r>
            <a:r>
              <a:rPr lang="zh-CN" altLang="en-US" sz="1800" dirty="0">
                <a:latin typeface="宋体" panose="02010600030101010101" pitchFamily="2" charset="-122"/>
                <a:ea typeface="宋体" panose="02010600030101010101" pitchFamily="2" charset="-122"/>
              </a:rPr>
              <a:t>年开始收集中国大陆经济信息，从超过</a:t>
            </a:r>
            <a:r>
              <a:rPr lang="en-US" sz="1800" dirty="0">
                <a:latin typeface="宋体" panose="02010600030101010101" pitchFamily="2" charset="-122"/>
                <a:ea typeface="宋体" panose="02010600030101010101" pitchFamily="2" charset="-122"/>
              </a:rPr>
              <a:t>1000</a:t>
            </a:r>
            <a:r>
              <a:rPr lang="zh-CN" altLang="en-US" sz="1800" dirty="0">
                <a:latin typeface="宋体" panose="02010600030101010101" pitchFamily="2" charset="-122"/>
                <a:ea typeface="宋体" panose="02010600030101010101" pitchFamily="2" charset="-122"/>
              </a:rPr>
              <a:t>多家平面媒</a:t>
            </a:r>
            <a:endParaRPr lang="en-US" altLang="zh-CN" sz="1800" dirty="0">
              <a:latin typeface="宋体" panose="02010600030101010101" pitchFamily="2" charset="-122"/>
              <a:ea typeface="宋体" panose="02010600030101010101" pitchFamily="2" charset="-122"/>
            </a:endParaRPr>
          </a:p>
          <a:p>
            <a:pPr marL="285750" indent="-285750" algn="just" eaLnBrk="1" hangingPunct="1">
              <a:lnSpc>
                <a:spcPct val="140000"/>
              </a:lnSpc>
              <a:spcAft>
                <a:spcPts val="0"/>
              </a:spcAft>
              <a:defRPr/>
            </a:pPr>
            <a:r>
              <a:rPr lang="zh-CN" altLang="en-US" sz="1800" dirty="0">
                <a:latin typeface="宋体" panose="02010600030101010101" pitchFamily="2" charset="-122"/>
                <a:ea typeface="宋体" panose="02010600030101010101" pitchFamily="2" charset="-122"/>
              </a:rPr>
              <a:t>体和网络媒体中通过人工筛选入库。保证了数据挖掘底层数据源的精确、简略和</a:t>
            </a:r>
            <a:endParaRPr lang="en-US" altLang="zh-CN" sz="1800" dirty="0">
              <a:latin typeface="宋体" panose="02010600030101010101" pitchFamily="2" charset="-122"/>
              <a:ea typeface="宋体" panose="02010600030101010101" pitchFamily="2" charset="-122"/>
            </a:endParaRPr>
          </a:p>
          <a:p>
            <a:pPr marL="285750" indent="-285750" algn="just" eaLnBrk="1" hangingPunct="1">
              <a:lnSpc>
                <a:spcPct val="140000"/>
              </a:lnSpc>
              <a:spcAft>
                <a:spcPts val="0"/>
              </a:spcAft>
              <a:defRPr/>
            </a:pPr>
            <a:r>
              <a:rPr lang="zh-CN" altLang="en-US" sz="1800" dirty="0">
                <a:latin typeface="宋体" panose="02010600030101010101" pitchFamily="2" charset="-122"/>
                <a:ea typeface="宋体" panose="02010600030101010101" pitchFamily="2" charset="-122"/>
              </a:rPr>
              <a:t>完整。</a:t>
            </a:r>
            <a:endParaRPr lang="en-US" altLang="zh-CN" sz="1800" dirty="0">
              <a:latin typeface="宋体" panose="02010600030101010101" pitchFamily="2" charset="-122"/>
              <a:ea typeface="宋体" panose="02010600030101010101" pitchFamily="2" charset="-122"/>
            </a:endParaRPr>
          </a:p>
          <a:p>
            <a:pPr marL="285750" indent="-285750" algn="just" eaLnBrk="1" hangingPunct="1">
              <a:lnSpc>
                <a:spcPct val="140000"/>
              </a:lnSpc>
              <a:spcAft>
                <a:spcPts val="0"/>
              </a:spcAft>
              <a:defRPr/>
            </a:pPr>
            <a:endParaRPr lang="en-US" altLang="zh-CN" dirty="0">
              <a:latin typeface="微软雅黑" panose="020B0503020204020204" pitchFamily="34" charset="-122"/>
              <a:ea typeface="微软雅黑" panose="020B0503020204020204" pitchFamily="34" charset="-122"/>
            </a:endParaRPr>
          </a:p>
          <a:p>
            <a:pPr marL="285750" indent="-285750" algn="just" eaLnBrk="1" hangingPunct="1">
              <a:lnSpc>
                <a:spcPct val="140000"/>
              </a:lnSpc>
              <a:spcAft>
                <a:spcPts val="0"/>
              </a:spcAft>
              <a:defRPr/>
            </a:pPr>
            <a:endParaRPr lang="en-US" altLang="zh-CN" sz="1800" dirty="0">
              <a:latin typeface="微软雅黑" panose="020B0503020204020204" pitchFamily="34" charset="-122"/>
              <a:ea typeface="微软雅黑" panose="020B0503020204020204" pitchFamily="34" charset="-122"/>
            </a:endParaRPr>
          </a:p>
          <a:p>
            <a:pPr marL="285750" indent="-285750" algn="just" eaLnBrk="1" hangingPunct="1">
              <a:lnSpc>
                <a:spcPct val="140000"/>
              </a:lnSpc>
              <a:spcAft>
                <a:spcPts val="0"/>
              </a:spcAft>
              <a:defRPr/>
            </a:pPr>
            <a:endParaRPr lang="zh-CN" altLang="en-US" sz="18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cstate="print"/>
          <a:stretch>
            <a:fillRect/>
          </a:stretch>
        </p:blipFill>
        <p:spPr>
          <a:xfrm>
            <a:off x="9013614" y="4406266"/>
            <a:ext cx="3182620" cy="2453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14399" y="1288360"/>
            <a:ext cx="8038531" cy="922020"/>
          </a:xfrm>
          <a:prstGeom prst="rect">
            <a:avLst/>
          </a:prstGeom>
        </p:spPr>
        <p:txBody>
          <a:bodyPr wrap="square">
            <a:spAutoFit/>
          </a:bodyPr>
          <a:lstStyle/>
          <a:p>
            <a:r>
              <a:rPr lang="en-US" b="1" dirty="0">
                <a:latin typeface="宋体" panose="02010600030101010101" pitchFamily="2" charset="-122"/>
                <a:ea typeface="宋体" panose="02010600030101010101" pitchFamily="2" charset="-122"/>
              </a:rPr>
              <a:t>① </a:t>
            </a:r>
            <a:r>
              <a:rPr lang="en-US" dirty="0">
                <a:latin typeface="宋体" panose="02010600030101010101" pitchFamily="2" charset="-122"/>
                <a:ea typeface="宋体" panose="02010600030101010101" pitchFamily="2" charset="-122"/>
              </a:rPr>
              <a:t>INFOBANK数据分析系统是INFOBANK基于30年来积累的《中国经济新闻库》等内容，将各种分析和挖掘工具整合在一起的开放平台， 而且能够为用户提供趋势分析、品牌分析、新闻舆情矢量分析。</a:t>
            </a:r>
          </a:p>
        </p:txBody>
      </p:sp>
      <p:sp>
        <p:nvSpPr>
          <p:cNvPr id="4" name="矩形 3"/>
          <p:cNvSpPr/>
          <p:nvPr/>
        </p:nvSpPr>
        <p:spPr>
          <a:xfrm>
            <a:off x="914400" y="2739254"/>
            <a:ext cx="7997588" cy="922020"/>
          </a:xfrm>
          <a:prstGeom prst="rect">
            <a:avLst/>
          </a:prstGeom>
        </p:spPr>
        <p:txBody>
          <a:bodyPr wrap="square">
            <a:spAutoFit/>
          </a:bodyPr>
          <a:lstStyle/>
          <a:p>
            <a:r>
              <a:rPr lang="en-US" b="1" dirty="0">
                <a:latin typeface="宋体" panose="02010600030101010101" pitchFamily="2" charset="-122"/>
                <a:ea typeface="宋体" panose="02010600030101010101" pitchFamily="2" charset="-122"/>
              </a:rPr>
              <a:t>②</a:t>
            </a:r>
            <a:r>
              <a:rPr lang="en-US" dirty="0">
                <a:latin typeface="宋体" panose="02010600030101010101" pitchFamily="2" charset="-122"/>
                <a:ea typeface="宋体" panose="02010600030101010101" pitchFamily="2" charset="-122"/>
              </a:rPr>
              <a:t>《中国经济新闻库》中的760多万篇文章的文本数据中的任何词汇或短语， 根据月、周、日时间统计单位，根据关键词，系统自动绘制出时间段内的折线图或柱状图饼状图。</a:t>
            </a:r>
          </a:p>
        </p:txBody>
      </p:sp>
      <p:sp>
        <p:nvSpPr>
          <p:cNvPr id="5" name="矩形 4"/>
          <p:cNvSpPr/>
          <p:nvPr/>
        </p:nvSpPr>
        <p:spPr>
          <a:xfrm>
            <a:off x="914400" y="4190148"/>
            <a:ext cx="7983940" cy="923330"/>
          </a:xfrm>
          <a:prstGeom prst="rect">
            <a:avLst/>
          </a:prstGeom>
        </p:spPr>
        <p:txBody>
          <a:bodyPr wrap="square">
            <a:spAutoFit/>
          </a:bodyPr>
          <a:lstStyle/>
          <a:p>
            <a:r>
              <a:rPr lang="en-US" dirty="0">
                <a:latin typeface="宋体" panose="02010600030101010101" pitchFamily="2" charset="-122"/>
                <a:ea typeface="宋体" panose="02010600030101010101" pitchFamily="2" charset="-122"/>
              </a:rPr>
              <a:t>③ INFOBANK数据库实现了三个目的，一是从原来的文本型数据向数值型数据转换，二是从原来的单一检索向数据分析可视化转换，三是从原来的非关系型数据库向关系型数据库转换。</a:t>
            </a:r>
          </a:p>
        </p:txBody>
      </p:sp>
      <p:sp>
        <p:nvSpPr>
          <p:cNvPr id="7" name="矩形 6"/>
          <p:cNvSpPr/>
          <p:nvPr/>
        </p:nvSpPr>
        <p:spPr>
          <a:xfrm>
            <a:off x="143046" y="333036"/>
            <a:ext cx="9456373" cy="642942"/>
          </a:xfrm>
          <a:prstGeom prst="rect">
            <a:avLst/>
          </a:prstGeom>
          <a:solidFill>
            <a:srgbClr val="1F49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lnSpc>
                <a:spcPct val="140000"/>
              </a:lnSpc>
              <a:spcAft>
                <a:spcPts val="0"/>
              </a:spcAft>
              <a:buFont typeface="Arial" panose="020B0604020202020204" pitchFamily="34" charset="0"/>
              <a:buNone/>
              <a:defRPr/>
            </a:pPr>
            <a:r>
              <a:rPr lang="en-US" altLang="zh-CN" sz="2800" b="1" dirty="0">
                <a:latin typeface="宋体" panose="02010600030101010101" pitchFamily="2" charset="-122"/>
                <a:ea typeface="宋体" panose="02010600030101010101" pitchFamily="2" charset="-122"/>
              </a:rPr>
              <a:t>INFOBANK</a:t>
            </a:r>
            <a:r>
              <a:rPr lang="zh-CN" altLang="en-US" sz="2800" b="1" dirty="0">
                <a:latin typeface="宋体" panose="02010600030101010101" pitchFamily="2" charset="-122"/>
                <a:ea typeface="宋体" panose="02010600030101010101" pitchFamily="2" charset="-122"/>
              </a:rPr>
              <a:t>数据库数据分析平台构架理念</a:t>
            </a:r>
            <a:endParaRPr lang="en-US" altLang="zh-CN" sz="2800" b="1" dirty="0">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0181" y="264064"/>
            <a:ext cx="2099376" cy="600290"/>
          </a:xfrm>
          <a:prstGeom prst="rect">
            <a:avLst/>
          </a:prstGeom>
        </p:spPr>
      </p:pic>
      <p:pic>
        <p:nvPicPr>
          <p:cNvPr id="9" name="图片 8"/>
          <p:cNvPicPr>
            <a:picLocks noChangeAspect="1"/>
          </p:cNvPicPr>
          <p:nvPr/>
        </p:nvPicPr>
        <p:blipFill>
          <a:blip r:embed="rId3" cstate="print"/>
          <a:stretch>
            <a:fillRect/>
          </a:stretch>
        </p:blipFill>
        <p:spPr>
          <a:xfrm>
            <a:off x="9013614" y="4406266"/>
            <a:ext cx="3182620" cy="2453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3046" y="333036"/>
            <a:ext cx="9456373" cy="642942"/>
          </a:xfrm>
          <a:prstGeom prst="rect">
            <a:avLst/>
          </a:prstGeom>
          <a:solidFill>
            <a:srgbClr val="1F49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lnSpc>
                <a:spcPct val="140000"/>
              </a:lnSpc>
              <a:spcAft>
                <a:spcPts val="0"/>
              </a:spcAft>
              <a:buFont typeface="Arial" panose="020B0604020202020204" pitchFamily="34" charset="0"/>
              <a:buNone/>
              <a:defRPr/>
            </a:pPr>
            <a:r>
              <a:rPr lang="en-US" altLang="zh-CN" sz="2800" b="1" dirty="0">
                <a:latin typeface="宋体" panose="02010600030101010101" pitchFamily="2" charset="-122"/>
                <a:ea typeface="宋体" panose="02010600030101010101" pitchFamily="2" charset="-122"/>
              </a:rPr>
              <a:t>INFOBANK</a:t>
            </a:r>
            <a:r>
              <a:rPr lang="zh-CN" altLang="en-US" sz="2800" b="1" dirty="0">
                <a:latin typeface="宋体" panose="02010600030101010101" pitchFamily="2" charset="-122"/>
                <a:ea typeface="宋体" panose="02010600030101010101" pitchFamily="2" charset="-122"/>
              </a:rPr>
              <a:t>数据库数据分析平台构架理念</a:t>
            </a:r>
            <a:endParaRPr lang="en-US" altLang="zh-CN" sz="2800" b="1" dirty="0">
              <a:latin typeface="宋体" panose="02010600030101010101" pitchFamily="2" charset="-122"/>
              <a:ea typeface="宋体" panose="02010600030101010101" pitchFamily="2"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0181" y="264064"/>
            <a:ext cx="2099376" cy="600290"/>
          </a:xfrm>
          <a:prstGeom prst="rect">
            <a:avLst/>
          </a:prstGeom>
        </p:spPr>
      </p:pic>
      <p:sp>
        <p:nvSpPr>
          <p:cNvPr id="10" name="矩形 9"/>
          <p:cNvSpPr/>
          <p:nvPr/>
        </p:nvSpPr>
        <p:spPr>
          <a:xfrm>
            <a:off x="335697" y="1341404"/>
            <a:ext cx="9025003" cy="2419124"/>
          </a:xfrm>
          <a:prstGeom prst="rect">
            <a:avLst/>
          </a:prstGeom>
        </p:spPr>
        <p:txBody>
          <a:bodyPr wrap="square">
            <a:spAutoFit/>
          </a:bodyPr>
          <a:lstStyle/>
          <a:p>
            <a:pPr marL="285750" indent="-285750" algn="just" eaLnBrk="1" hangingPunct="1">
              <a:lnSpc>
                <a:spcPct val="140000"/>
              </a:lnSpc>
              <a:spcAft>
                <a:spcPts val="0"/>
              </a:spcAft>
              <a:defRPr/>
            </a:pPr>
            <a:endParaRPr lang="en-US" altLang="zh-CN" sz="1800" b="1" dirty="0">
              <a:latin typeface="宋体" panose="02010600030101010101" pitchFamily="2" charset="-122"/>
              <a:ea typeface="宋体" panose="02010600030101010101" pitchFamily="2" charset="-122"/>
            </a:endParaRPr>
          </a:p>
          <a:p>
            <a:pPr marL="285750" indent="-285750" algn="just" eaLnBrk="1" hangingPunct="1">
              <a:lnSpc>
                <a:spcPct val="140000"/>
              </a:lnSpc>
              <a:spcAft>
                <a:spcPts val="0"/>
              </a:spcAft>
              <a:defRPr/>
            </a:pPr>
            <a:endParaRPr lang="en-US" altLang="zh-CN" b="1" dirty="0">
              <a:latin typeface="宋体" panose="02010600030101010101" pitchFamily="2" charset="-122"/>
              <a:ea typeface="宋体" panose="02010600030101010101" pitchFamily="2" charset="-122"/>
            </a:endParaRPr>
          </a:p>
          <a:p>
            <a:pPr marL="285750" indent="-285750" algn="just" eaLnBrk="1" hangingPunct="1">
              <a:lnSpc>
                <a:spcPct val="140000"/>
              </a:lnSpc>
              <a:spcAft>
                <a:spcPts val="0"/>
              </a:spcAft>
              <a:defRPr/>
            </a:pPr>
            <a:endParaRPr lang="en-US" altLang="zh-CN" sz="1800" b="1" dirty="0">
              <a:latin typeface="宋体" panose="02010600030101010101" pitchFamily="2" charset="-122"/>
              <a:ea typeface="宋体" panose="02010600030101010101" pitchFamily="2" charset="-122"/>
            </a:endParaRPr>
          </a:p>
          <a:p>
            <a:pPr marL="285750" indent="-285750" algn="just" eaLnBrk="1" hangingPunct="1">
              <a:lnSpc>
                <a:spcPct val="140000"/>
              </a:lnSpc>
              <a:spcAft>
                <a:spcPts val="0"/>
              </a:spcAft>
              <a:defRPr/>
            </a:pPr>
            <a:endParaRPr lang="en-US" altLang="zh-CN" dirty="0">
              <a:latin typeface="微软雅黑" panose="020B0503020204020204" pitchFamily="34" charset="-122"/>
              <a:ea typeface="微软雅黑" panose="020B0503020204020204" pitchFamily="34" charset="-122"/>
            </a:endParaRPr>
          </a:p>
          <a:p>
            <a:pPr marL="285750" indent="-285750" algn="just" eaLnBrk="1" hangingPunct="1">
              <a:lnSpc>
                <a:spcPct val="140000"/>
              </a:lnSpc>
              <a:spcAft>
                <a:spcPts val="0"/>
              </a:spcAft>
              <a:defRPr/>
            </a:pPr>
            <a:endParaRPr lang="en-US" altLang="zh-CN" sz="1800" dirty="0">
              <a:latin typeface="微软雅黑" panose="020B0503020204020204" pitchFamily="34" charset="-122"/>
              <a:ea typeface="微软雅黑" panose="020B0503020204020204" pitchFamily="34" charset="-122"/>
            </a:endParaRPr>
          </a:p>
          <a:p>
            <a:pPr marL="285750" indent="-285750" algn="just" eaLnBrk="1" hangingPunct="1">
              <a:lnSpc>
                <a:spcPct val="140000"/>
              </a:lnSpc>
              <a:spcAft>
                <a:spcPts val="0"/>
              </a:spcAft>
              <a:defRPr/>
            </a:pPr>
            <a:endParaRPr lang="zh-CN" altLang="en-US" sz="18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cstate="print"/>
          <a:stretch>
            <a:fillRect/>
          </a:stretch>
        </p:blipFill>
        <p:spPr>
          <a:xfrm>
            <a:off x="8218871" y="1577005"/>
            <a:ext cx="3182620" cy="2453005"/>
          </a:xfrm>
          <a:prstGeom prst="rect">
            <a:avLst/>
          </a:prstGeom>
        </p:spPr>
      </p:pic>
      <p:pic>
        <p:nvPicPr>
          <p:cNvPr id="75777" name="Picture 1" descr="C:\Users\lenovo\Documents\Tencent Files\443025593\Image\C2C\VCJ(~QVASX)@Q)))VSF(254.png"/>
          <p:cNvPicPr>
            <a:picLocks noChangeAspect="1" noChangeArrowheads="1"/>
          </p:cNvPicPr>
          <p:nvPr/>
        </p:nvPicPr>
        <p:blipFill>
          <a:blip r:embed="rId4" cstate="print"/>
          <a:srcRect/>
          <a:stretch>
            <a:fillRect/>
          </a:stretch>
        </p:blipFill>
        <p:spPr bwMode="auto">
          <a:xfrm>
            <a:off x="1296538" y="1050878"/>
            <a:ext cx="6105525" cy="4533900"/>
          </a:xfrm>
          <a:prstGeom prst="rect">
            <a:avLst/>
          </a:prstGeom>
          <a:noFill/>
        </p:spPr>
      </p:pic>
      <p:sp>
        <p:nvSpPr>
          <p:cNvPr id="8" name="矩形 7"/>
          <p:cNvSpPr/>
          <p:nvPr/>
        </p:nvSpPr>
        <p:spPr>
          <a:xfrm>
            <a:off x="1228299" y="5657671"/>
            <a:ext cx="7656394" cy="830997"/>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数据都是经过内容管理部处理的，数据处理后经过知识元平台积累知识，也可以通过外来信息源补充知识，处理后的信息进入经济新闻库，建立分析引擎索引，最后达到页面自动产生统计图表，列表的效果</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文本框 1"/>
          <p:cNvSpPr txBox="1"/>
          <p:nvPr/>
        </p:nvSpPr>
        <p:spPr>
          <a:xfrm>
            <a:off x="474663" y="652463"/>
            <a:ext cx="6637337" cy="1104900"/>
          </a:xfrm>
          <a:prstGeom prst="rect">
            <a:avLst/>
          </a:prstGeom>
          <a:noFill/>
        </p:spPr>
        <p:txBody>
          <a:bodyPr>
            <a:spAutoFit/>
          </a:bodyPr>
          <a:lstStyle/>
          <a:p>
            <a:pPr>
              <a:defRPr/>
            </a:pPr>
            <a:r>
              <a:rPr lang="zh-CN" altLang="en-US" sz="6585" b="1" dirty="0">
                <a:solidFill>
                  <a:prstClr val="white"/>
                </a:solidFill>
                <a:latin typeface="宋体" panose="02010600030101010101" pitchFamily="2" charset="-122"/>
              </a:rPr>
              <a:t>将</a:t>
            </a:r>
            <a:r>
              <a:rPr lang="zh-CN" altLang="en-US" sz="6585" b="1" dirty="0">
                <a:solidFill>
                  <a:prstClr val="white"/>
                </a:solidFill>
                <a:latin typeface="微软雅黑" panose="020B0503020204020204" pitchFamily="34" charset="-122"/>
                <a:ea typeface="微软雅黑" panose="020B0503020204020204" pitchFamily="34" charset="-122"/>
              </a:rPr>
              <a:t>资讯</a:t>
            </a:r>
            <a:r>
              <a:rPr lang="zh-CN" altLang="en-US" sz="6585" b="1" dirty="0">
                <a:solidFill>
                  <a:prstClr val="white"/>
                </a:solidFill>
                <a:latin typeface="宋体" panose="02010600030101010101" pitchFamily="2" charset="-122"/>
              </a:rPr>
              <a:t>当作使命，</a:t>
            </a:r>
          </a:p>
        </p:txBody>
      </p:sp>
      <p:sp>
        <p:nvSpPr>
          <p:cNvPr id="5" name="文本框 4"/>
          <p:cNvSpPr txBox="1"/>
          <p:nvPr/>
        </p:nvSpPr>
        <p:spPr>
          <a:xfrm>
            <a:off x="474663" y="1465263"/>
            <a:ext cx="6637337" cy="1104900"/>
          </a:xfrm>
          <a:prstGeom prst="rect">
            <a:avLst/>
          </a:prstGeom>
          <a:noFill/>
        </p:spPr>
        <p:txBody>
          <a:bodyPr>
            <a:spAutoFit/>
          </a:bodyPr>
          <a:lstStyle/>
          <a:p>
            <a:pPr>
              <a:defRPr/>
            </a:pPr>
            <a:r>
              <a:rPr lang="zh-CN" altLang="en-US" sz="6585" b="1" dirty="0">
                <a:solidFill>
                  <a:prstClr val="white"/>
                </a:solidFill>
                <a:latin typeface="宋体" panose="02010600030101010101" pitchFamily="2" charset="-122"/>
              </a:rPr>
              <a:t>不仅需要智慧，</a:t>
            </a:r>
          </a:p>
        </p:txBody>
      </p:sp>
      <p:sp>
        <p:nvSpPr>
          <p:cNvPr id="6" name="文本框 5"/>
          <p:cNvSpPr txBox="1"/>
          <p:nvPr/>
        </p:nvSpPr>
        <p:spPr>
          <a:xfrm>
            <a:off x="474663" y="2281238"/>
            <a:ext cx="6637337" cy="1104900"/>
          </a:xfrm>
          <a:prstGeom prst="rect">
            <a:avLst/>
          </a:prstGeom>
          <a:noFill/>
        </p:spPr>
        <p:txBody>
          <a:bodyPr>
            <a:spAutoFit/>
          </a:bodyPr>
          <a:lstStyle/>
          <a:p>
            <a:pPr>
              <a:defRPr/>
            </a:pPr>
            <a:r>
              <a:rPr lang="zh-CN" altLang="en-US" sz="6585" b="1" dirty="0">
                <a:solidFill>
                  <a:prstClr val="white"/>
                </a:solidFill>
                <a:latin typeface="宋体" panose="02010600030101010101" pitchFamily="2" charset="-122"/>
              </a:rPr>
              <a:t>更需要勇气</a:t>
            </a:r>
          </a:p>
        </p:txBody>
      </p:sp>
      <p:sp>
        <p:nvSpPr>
          <p:cNvPr id="9" name="文本框 8"/>
          <p:cNvSpPr txBox="1"/>
          <p:nvPr/>
        </p:nvSpPr>
        <p:spPr>
          <a:xfrm>
            <a:off x="474663" y="3094038"/>
            <a:ext cx="7721600" cy="1104900"/>
          </a:xfrm>
          <a:prstGeom prst="rect">
            <a:avLst/>
          </a:prstGeom>
          <a:noFill/>
        </p:spPr>
        <p:txBody>
          <a:bodyPr>
            <a:spAutoFit/>
          </a:bodyPr>
          <a:lstStyle/>
          <a:p>
            <a:pPr>
              <a:defRPr/>
            </a:pPr>
            <a:r>
              <a:rPr lang="zh-CN" altLang="en-US" sz="6585" b="1" dirty="0">
                <a:solidFill>
                  <a:prstClr val="white"/>
                </a:solidFill>
                <a:latin typeface="宋体" panose="02010600030101010101" pitchFamily="2" charset="-122"/>
              </a:rPr>
              <a:t>和坚定不移的信念！</a:t>
            </a:r>
          </a:p>
        </p:txBody>
      </p:sp>
      <p:sp>
        <p:nvSpPr>
          <p:cNvPr id="4" name="矩形 3"/>
          <p:cNvSpPr/>
          <p:nvPr/>
        </p:nvSpPr>
        <p:spPr>
          <a:xfrm>
            <a:off x="0" y="6594475"/>
            <a:ext cx="12192000" cy="269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solidFill>
                <a:prstClr val="white"/>
              </a:solidFill>
            </a:endParaRPr>
          </a:p>
        </p:txBody>
      </p:sp>
      <p:sp>
        <p:nvSpPr>
          <p:cNvPr id="10" name="文本框 9"/>
          <p:cNvSpPr txBox="1"/>
          <p:nvPr/>
        </p:nvSpPr>
        <p:spPr>
          <a:xfrm>
            <a:off x="271463" y="6521450"/>
            <a:ext cx="1760537" cy="352425"/>
          </a:xfrm>
          <a:prstGeom prst="rect">
            <a:avLst/>
          </a:prstGeom>
          <a:noFill/>
        </p:spPr>
        <p:txBody>
          <a:bodyPr>
            <a:spAutoFit/>
          </a:bodyPr>
          <a:lstStyle/>
          <a:p>
            <a:pPr>
              <a:defRPr/>
            </a:pPr>
            <a:r>
              <a:rPr lang="en-US" altLang="zh-CN" sz="1695" dirty="0">
                <a:solidFill>
                  <a:srgbClr val="5B9BD5"/>
                </a:solidFill>
              </a:rPr>
              <a:t>www.infobank.cn</a:t>
            </a:r>
            <a:endParaRPr lang="zh-CN" altLang="en-US" sz="1695" dirty="0">
              <a:solidFill>
                <a:srgbClr val="5B9BD5"/>
              </a:solidFill>
            </a:endParaRPr>
          </a:p>
        </p:txBody>
      </p:sp>
      <p:sp>
        <p:nvSpPr>
          <p:cNvPr id="11" name="文本框 10"/>
          <p:cNvSpPr txBox="1"/>
          <p:nvPr/>
        </p:nvSpPr>
        <p:spPr>
          <a:xfrm>
            <a:off x="2413000" y="6521450"/>
            <a:ext cx="2166938" cy="352425"/>
          </a:xfrm>
          <a:prstGeom prst="rect">
            <a:avLst/>
          </a:prstGeom>
          <a:noFill/>
        </p:spPr>
        <p:txBody>
          <a:bodyPr>
            <a:spAutoFit/>
          </a:bodyPr>
          <a:lstStyle/>
          <a:p>
            <a:pPr>
              <a:defRPr/>
            </a:pPr>
            <a:r>
              <a:rPr lang="en-US" altLang="zh-CN" sz="1695" dirty="0">
                <a:solidFill>
                  <a:srgbClr val="5B9BD5"/>
                </a:solidFill>
              </a:rPr>
              <a:t>www.bjinfobank.com</a:t>
            </a:r>
            <a:endParaRPr lang="zh-CN" altLang="en-US" sz="1695" dirty="0">
              <a:solidFill>
                <a:srgbClr val="5B9BD5"/>
              </a:solidFill>
            </a:endParaRPr>
          </a:p>
        </p:txBody>
      </p:sp>
      <p:sp>
        <p:nvSpPr>
          <p:cNvPr id="12" name="文本框 11"/>
          <p:cNvSpPr txBox="1"/>
          <p:nvPr/>
        </p:nvSpPr>
        <p:spPr>
          <a:xfrm>
            <a:off x="4960938" y="6521450"/>
            <a:ext cx="2166937" cy="352425"/>
          </a:xfrm>
          <a:prstGeom prst="rect">
            <a:avLst/>
          </a:prstGeom>
          <a:noFill/>
        </p:spPr>
        <p:txBody>
          <a:bodyPr>
            <a:spAutoFit/>
          </a:bodyPr>
          <a:lstStyle/>
          <a:p>
            <a:pPr>
              <a:defRPr/>
            </a:pPr>
            <a:r>
              <a:rPr lang="en-US" altLang="zh-CN" sz="1695" dirty="0">
                <a:solidFill>
                  <a:srgbClr val="FF0000"/>
                </a:solidFill>
              </a:rPr>
              <a:t>www.soshoo.com</a:t>
            </a:r>
            <a:endParaRPr lang="zh-CN" altLang="en-US" sz="1695" dirty="0">
              <a:solidFill>
                <a:srgbClr val="FF0000"/>
              </a:solidFill>
            </a:endParaRPr>
          </a:p>
        </p:txBody>
      </p:sp>
      <p:sp>
        <p:nvSpPr>
          <p:cNvPr id="13" name="文本框 12"/>
          <p:cNvSpPr txBox="1"/>
          <p:nvPr/>
        </p:nvSpPr>
        <p:spPr>
          <a:xfrm>
            <a:off x="7508875" y="6521450"/>
            <a:ext cx="2168525" cy="352425"/>
          </a:xfrm>
          <a:prstGeom prst="rect">
            <a:avLst/>
          </a:prstGeom>
          <a:noFill/>
        </p:spPr>
        <p:txBody>
          <a:bodyPr>
            <a:spAutoFit/>
          </a:bodyPr>
          <a:lstStyle/>
          <a:p>
            <a:pPr>
              <a:defRPr/>
            </a:pPr>
            <a:r>
              <a:rPr lang="en-US" altLang="zh-CN" sz="1695" dirty="0">
                <a:solidFill>
                  <a:srgbClr val="5B9BD5"/>
                </a:solidFill>
              </a:rPr>
              <a:t>www.soshoo.com.cn</a:t>
            </a:r>
            <a:endParaRPr lang="zh-CN" altLang="en-US" sz="1695" dirty="0">
              <a:solidFill>
                <a:srgbClr val="5B9BD5"/>
              </a:solidFill>
            </a:endParaRPr>
          </a:p>
        </p:txBody>
      </p:sp>
      <p:sp>
        <p:nvSpPr>
          <p:cNvPr id="14" name="文本框 13"/>
          <p:cNvSpPr txBox="1"/>
          <p:nvPr/>
        </p:nvSpPr>
        <p:spPr>
          <a:xfrm>
            <a:off x="10058400" y="6521450"/>
            <a:ext cx="2166938" cy="352425"/>
          </a:xfrm>
          <a:prstGeom prst="rect">
            <a:avLst/>
          </a:prstGeom>
          <a:noFill/>
        </p:spPr>
        <p:txBody>
          <a:bodyPr>
            <a:spAutoFit/>
          </a:bodyPr>
          <a:lstStyle/>
          <a:p>
            <a:pPr>
              <a:defRPr/>
            </a:pPr>
            <a:r>
              <a:rPr lang="en-US" altLang="zh-CN" sz="1695" dirty="0">
                <a:solidFill>
                  <a:srgbClr val="5B9BD5"/>
                </a:solidFill>
              </a:rPr>
              <a:t>english.soshoo.com</a:t>
            </a:r>
            <a:endParaRPr lang="zh-CN" altLang="en-US" sz="1695" dirty="0">
              <a:solidFill>
                <a:srgbClr val="5B9BD5"/>
              </a:solidFill>
            </a:endParaRPr>
          </a:p>
        </p:txBody>
      </p:sp>
      <p:sp>
        <p:nvSpPr>
          <p:cNvPr id="17" name="文本框 16"/>
          <p:cNvSpPr txBox="1"/>
          <p:nvPr/>
        </p:nvSpPr>
        <p:spPr>
          <a:xfrm>
            <a:off x="6254750" y="5127625"/>
            <a:ext cx="2776538" cy="1208088"/>
          </a:xfrm>
          <a:prstGeom prst="rect">
            <a:avLst/>
          </a:prstGeom>
          <a:noFill/>
        </p:spPr>
        <p:txBody>
          <a:bodyPr>
            <a:spAutoFit/>
          </a:bodyPr>
          <a:lstStyle/>
          <a:p>
            <a:pPr>
              <a:defRPr/>
            </a:pPr>
            <a:r>
              <a:rPr lang="zh-CN" altLang="en-US" sz="1035" dirty="0">
                <a:solidFill>
                  <a:prstClr val="white"/>
                </a:solidFill>
                <a:latin typeface="宋体" panose="02010600030101010101" pitchFamily="2" charset="-122"/>
              </a:rPr>
              <a:t>香港</a:t>
            </a:r>
            <a:endParaRPr lang="en-US" altLang="zh-CN" sz="1035" dirty="0">
              <a:solidFill>
                <a:prstClr val="white"/>
              </a:solidFill>
              <a:latin typeface="宋体" panose="02010600030101010101" pitchFamily="2" charset="-122"/>
            </a:endParaRPr>
          </a:p>
          <a:p>
            <a:pPr>
              <a:defRPr/>
            </a:pPr>
            <a:r>
              <a:rPr lang="zh-CN" altLang="en-US" sz="1035" dirty="0">
                <a:solidFill>
                  <a:prstClr val="white"/>
                </a:solidFill>
                <a:latin typeface="宋体" panose="02010600030101010101" pitchFamily="2" charset="-122"/>
              </a:rPr>
              <a:t>电话：</a:t>
            </a:r>
            <a:r>
              <a:rPr lang="zh-CN" altLang="en-US" sz="1035" dirty="0">
                <a:solidFill>
                  <a:prstClr val="white"/>
                </a:solidFill>
                <a:latin typeface="宋体" panose="02010600030101010101" pitchFamily="2" charset="-122"/>
                <a:sym typeface="Wingdings" panose="05000000000000000000" pitchFamily="2" charset="2"/>
              </a:rPr>
              <a:t>（</a:t>
            </a:r>
            <a:r>
              <a:rPr lang="en-US" altLang="zh-CN" sz="1035" dirty="0">
                <a:solidFill>
                  <a:prstClr val="white"/>
                </a:solidFill>
                <a:latin typeface="宋体" panose="02010600030101010101" pitchFamily="2" charset="-122"/>
                <a:sym typeface="Wingdings" panose="05000000000000000000" pitchFamily="2" charset="2"/>
              </a:rPr>
              <a:t>852</a:t>
            </a:r>
            <a:r>
              <a:rPr lang="zh-CN" altLang="en-US" sz="1035" dirty="0">
                <a:solidFill>
                  <a:prstClr val="white"/>
                </a:solidFill>
                <a:latin typeface="宋体" panose="02010600030101010101" pitchFamily="2" charset="-122"/>
                <a:sym typeface="Wingdings" panose="05000000000000000000" pitchFamily="2" charset="2"/>
              </a:rPr>
              <a:t>）</a:t>
            </a:r>
            <a:r>
              <a:rPr lang="en-US" altLang="zh-CN" sz="1035" dirty="0">
                <a:solidFill>
                  <a:prstClr val="white"/>
                </a:solidFill>
                <a:latin typeface="宋体" panose="02010600030101010101" pitchFamily="2" charset="-122"/>
                <a:sym typeface="Wingdings" panose="05000000000000000000" pitchFamily="2" charset="2"/>
              </a:rPr>
              <a:t>2877 6388</a:t>
            </a:r>
          </a:p>
          <a:p>
            <a:pPr>
              <a:defRPr/>
            </a:pPr>
            <a:r>
              <a:rPr lang="zh-CN" altLang="en-US" sz="1035" dirty="0">
                <a:solidFill>
                  <a:prstClr val="white"/>
                </a:solidFill>
                <a:latin typeface="宋体" panose="02010600030101010101" pitchFamily="2" charset="-122"/>
                <a:sym typeface="Wingdings" panose="05000000000000000000" pitchFamily="2" charset="2"/>
              </a:rPr>
              <a:t>传真：（</a:t>
            </a:r>
            <a:r>
              <a:rPr lang="en-US" altLang="zh-CN" sz="1035" dirty="0">
                <a:solidFill>
                  <a:prstClr val="white"/>
                </a:solidFill>
                <a:latin typeface="宋体" panose="02010600030101010101" pitchFamily="2" charset="-122"/>
                <a:sym typeface="Wingdings" panose="05000000000000000000" pitchFamily="2" charset="2"/>
              </a:rPr>
              <a:t>852</a:t>
            </a:r>
            <a:r>
              <a:rPr lang="zh-CN" altLang="en-US" sz="1035" dirty="0">
                <a:solidFill>
                  <a:prstClr val="white"/>
                </a:solidFill>
                <a:latin typeface="宋体" panose="02010600030101010101" pitchFamily="2" charset="-122"/>
                <a:sym typeface="Wingdings" panose="05000000000000000000" pitchFamily="2" charset="2"/>
              </a:rPr>
              <a:t>）</a:t>
            </a:r>
            <a:r>
              <a:rPr lang="en-US" altLang="zh-CN" sz="1035" dirty="0">
                <a:solidFill>
                  <a:prstClr val="white"/>
                </a:solidFill>
                <a:latin typeface="宋体" panose="02010600030101010101" pitchFamily="2" charset="-122"/>
                <a:sym typeface="Wingdings" panose="05000000000000000000" pitchFamily="2" charset="2"/>
              </a:rPr>
              <a:t>2877 5257</a:t>
            </a:r>
          </a:p>
          <a:p>
            <a:pPr>
              <a:defRPr/>
            </a:pPr>
            <a:r>
              <a:rPr lang="zh-CN" altLang="en-US" sz="1035" dirty="0">
                <a:solidFill>
                  <a:prstClr val="white"/>
                </a:solidFill>
                <a:latin typeface="宋体" panose="02010600030101010101" pitchFamily="2" charset="-122"/>
                <a:sym typeface="Wingdings" panose="05000000000000000000" pitchFamily="2" charset="2"/>
              </a:rPr>
              <a:t>邮箱：  </a:t>
            </a:r>
            <a:r>
              <a:rPr lang="en-US" altLang="zh-CN" sz="1035" dirty="0">
                <a:solidFill>
                  <a:prstClr val="white"/>
                </a:solidFill>
                <a:latin typeface="宋体" panose="02010600030101010101" pitchFamily="2" charset="-122"/>
                <a:sym typeface="Wingdings" panose="05000000000000000000" pitchFamily="2" charset="2"/>
              </a:rPr>
              <a:t>cshk@chinainfobank.com</a:t>
            </a:r>
          </a:p>
          <a:p>
            <a:pPr>
              <a:defRPr/>
            </a:pPr>
            <a:r>
              <a:rPr lang="zh-CN" altLang="en-US" sz="1035" dirty="0">
                <a:solidFill>
                  <a:prstClr val="white"/>
                </a:solidFill>
                <a:latin typeface="宋体" panose="02010600030101010101" pitchFamily="2" charset="-122"/>
                <a:sym typeface="Wingdings" panose="05000000000000000000" pitchFamily="2" charset="2"/>
              </a:rPr>
              <a:t>地址：</a:t>
            </a:r>
            <a:r>
              <a:rPr lang="en-US" altLang="zh-CN" sz="1035" dirty="0">
                <a:solidFill>
                  <a:prstClr val="white"/>
                </a:solidFill>
                <a:latin typeface="宋体" panose="02010600030101010101" pitchFamily="2" charset="-122"/>
                <a:sym typeface="Wingdings" panose="05000000000000000000" pitchFamily="2" charset="2"/>
              </a:rPr>
              <a:t> </a:t>
            </a:r>
            <a:r>
              <a:rPr lang="zh-CN" altLang="en-US" sz="1035" dirty="0">
                <a:solidFill>
                  <a:prstClr val="white"/>
                </a:solidFill>
                <a:latin typeface="宋体" panose="02010600030101010101" pitchFamily="2" charset="-122"/>
                <a:sym typeface="Wingdings" panose="05000000000000000000" pitchFamily="2" charset="2"/>
              </a:rPr>
              <a:t>香港九龙长沙湾永康街</a:t>
            </a:r>
            <a:r>
              <a:rPr lang="en-US" altLang="zh-CN" sz="1035" dirty="0">
                <a:solidFill>
                  <a:prstClr val="white"/>
                </a:solidFill>
                <a:latin typeface="宋体" panose="02010600030101010101" pitchFamily="2" charset="-122"/>
                <a:sym typeface="Wingdings" panose="05000000000000000000" pitchFamily="2" charset="2"/>
              </a:rPr>
              <a:t>51-53</a:t>
            </a:r>
            <a:r>
              <a:rPr lang="zh-CN" altLang="en-US" sz="1035" dirty="0">
                <a:solidFill>
                  <a:prstClr val="white"/>
                </a:solidFill>
                <a:latin typeface="宋体" panose="02010600030101010101" pitchFamily="2" charset="-122"/>
                <a:sym typeface="Wingdings" panose="05000000000000000000" pitchFamily="2" charset="2"/>
              </a:rPr>
              <a:t>号时颖中心</a:t>
            </a:r>
            <a:r>
              <a:rPr lang="en-US" altLang="zh-CN" sz="1035" dirty="0">
                <a:solidFill>
                  <a:prstClr val="white"/>
                </a:solidFill>
                <a:latin typeface="宋体" panose="02010600030101010101" pitchFamily="2" charset="-122"/>
                <a:sym typeface="Wingdings" panose="05000000000000000000" pitchFamily="2" charset="2"/>
              </a:rPr>
              <a:t>15</a:t>
            </a:r>
            <a:r>
              <a:rPr lang="zh-CN" altLang="en-US" sz="1035" dirty="0">
                <a:solidFill>
                  <a:prstClr val="white"/>
                </a:solidFill>
                <a:latin typeface="宋体" panose="02010600030101010101" pitchFamily="2" charset="-122"/>
                <a:sym typeface="Wingdings" panose="05000000000000000000" pitchFamily="2" charset="2"/>
              </a:rPr>
              <a:t>楼</a:t>
            </a:r>
            <a:r>
              <a:rPr lang="en-US" altLang="zh-CN" sz="1035" dirty="0">
                <a:solidFill>
                  <a:prstClr val="white"/>
                </a:solidFill>
                <a:latin typeface="宋体" panose="02010600030101010101" pitchFamily="2" charset="-122"/>
                <a:sym typeface="Wingdings" panose="05000000000000000000" pitchFamily="2" charset="2"/>
              </a:rPr>
              <a:t>3</a:t>
            </a:r>
            <a:r>
              <a:rPr lang="zh-CN" altLang="en-US" sz="1035" dirty="0">
                <a:solidFill>
                  <a:prstClr val="white"/>
                </a:solidFill>
                <a:latin typeface="宋体" panose="02010600030101010101" pitchFamily="2" charset="-122"/>
                <a:sym typeface="Wingdings" panose="05000000000000000000" pitchFamily="2" charset="2"/>
              </a:rPr>
              <a:t>室</a:t>
            </a:r>
            <a:endParaRPr lang="en-US" altLang="zh-CN" sz="1035" dirty="0">
              <a:solidFill>
                <a:prstClr val="white"/>
              </a:solidFill>
              <a:latin typeface="宋体" panose="02010600030101010101" pitchFamily="2" charset="-122"/>
              <a:sym typeface="Wingdings" panose="05000000000000000000" pitchFamily="2" charset="2"/>
            </a:endParaRPr>
          </a:p>
          <a:p>
            <a:pPr>
              <a:defRPr/>
            </a:pPr>
            <a:endParaRPr lang="zh-CN" altLang="en-US" sz="1035" dirty="0">
              <a:solidFill>
                <a:prstClr val="white"/>
              </a:solidFill>
              <a:latin typeface="宋体" panose="02010600030101010101" pitchFamily="2" charset="-122"/>
            </a:endParaRPr>
          </a:p>
        </p:txBody>
      </p:sp>
      <p:sp>
        <p:nvSpPr>
          <p:cNvPr id="18" name="文本框 17"/>
          <p:cNvSpPr txBox="1"/>
          <p:nvPr/>
        </p:nvSpPr>
        <p:spPr>
          <a:xfrm>
            <a:off x="9009063" y="5127625"/>
            <a:ext cx="2979737" cy="1047750"/>
          </a:xfrm>
          <a:prstGeom prst="rect">
            <a:avLst/>
          </a:prstGeom>
          <a:noFill/>
        </p:spPr>
        <p:txBody>
          <a:bodyPr>
            <a:spAutoFit/>
          </a:bodyPr>
          <a:lstStyle/>
          <a:p>
            <a:pPr>
              <a:defRPr/>
            </a:pPr>
            <a:r>
              <a:rPr lang="zh-CN" altLang="en-US" sz="1035" dirty="0">
                <a:solidFill>
                  <a:prstClr val="white"/>
                </a:solidFill>
                <a:latin typeface="宋体" panose="02010600030101010101" pitchFamily="2" charset="-122"/>
              </a:rPr>
              <a:t>硕睿资讯有限公司（台湾独家代理商）</a:t>
            </a:r>
            <a:endParaRPr lang="en-US" altLang="zh-CN" sz="1035" dirty="0">
              <a:solidFill>
                <a:prstClr val="white"/>
              </a:solidFill>
              <a:latin typeface="宋体" panose="02010600030101010101" pitchFamily="2" charset="-122"/>
            </a:endParaRPr>
          </a:p>
          <a:p>
            <a:pPr>
              <a:defRPr/>
            </a:pPr>
            <a:r>
              <a:rPr lang="zh-CN" altLang="en-US" sz="1035" dirty="0">
                <a:solidFill>
                  <a:prstClr val="white"/>
                </a:solidFill>
                <a:latin typeface="宋体" panose="02010600030101010101" pitchFamily="2" charset="-122"/>
              </a:rPr>
              <a:t>电话：</a:t>
            </a:r>
            <a:r>
              <a:rPr lang="zh-CN" altLang="en-US" sz="1035" dirty="0">
                <a:solidFill>
                  <a:prstClr val="white"/>
                </a:solidFill>
                <a:latin typeface="宋体" panose="02010600030101010101" pitchFamily="2" charset="-122"/>
                <a:sym typeface="Wingdings" panose="05000000000000000000" pitchFamily="2" charset="2"/>
              </a:rPr>
              <a:t>（</a:t>
            </a:r>
            <a:r>
              <a:rPr lang="en-US" altLang="zh-CN" sz="1035" dirty="0">
                <a:solidFill>
                  <a:prstClr val="white"/>
                </a:solidFill>
                <a:latin typeface="宋体" panose="02010600030101010101" pitchFamily="2" charset="-122"/>
                <a:sym typeface="Wingdings" panose="05000000000000000000" pitchFamily="2" charset="2"/>
              </a:rPr>
              <a:t>886</a:t>
            </a:r>
            <a:r>
              <a:rPr lang="zh-CN" altLang="en-US" sz="1035" dirty="0">
                <a:solidFill>
                  <a:prstClr val="white"/>
                </a:solidFill>
                <a:latin typeface="宋体" panose="02010600030101010101" pitchFamily="2" charset="-122"/>
                <a:sym typeface="Wingdings" panose="05000000000000000000" pitchFamily="2" charset="2"/>
              </a:rPr>
              <a:t>）</a:t>
            </a:r>
            <a:r>
              <a:rPr lang="en-US" altLang="zh-CN" sz="1035" dirty="0">
                <a:solidFill>
                  <a:prstClr val="white"/>
                </a:solidFill>
                <a:latin typeface="宋体" panose="02010600030101010101" pitchFamily="2" charset="-122"/>
                <a:sym typeface="Wingdings" panose="05000000000000000000" pitchFamily="2" charset="2"/>
              </a:rPr>
              <a:t>-2-8226 8587</a:t>
            </a:r>
          </a:p>
          <a:p>
            <a:pPr>
              <a:defRPr/>
            </a:pPr>
            <a:r>
              <a:rPr lang="zh-CN" altLang="en-US" sz="1035" dirty="0">
                <a:solidFill>
                  <a:prstClr val="white"/>
                </a:solidFill>
                <a:latin typeface="宋体" panose="02010600030101010101" pitchFamily="2" charset="-122"/>
                <a:sym typeface="Wingdings" panose="05000000000000000000" pitchFamily="2" charset="2"/>
              </a:rPr>
              <a:t>传真：（</a:t>
            </a:r>
            <a:r>
              <a:rPr lang="en-US" altLang="zh-CN" sz="1035" dirty="0">
                <a:solidFill>
                  <a:prstClr val="white"/>
                </a:solidFill>
                <a:latin typeface="宋体" panose="02010600030101010101" pitchFamily="2" charset="-122"/>
                <a:sym typeface="Wingdings" panose="05000000000000000000" pitchFamily="2" charset="2"/>
              </a:rPr>
              <a:t>886</a:t>
            </a:r>
            <a:r>
              <a:rPr lang="zh-CN" altLang="en-US" sz="1035" dirty="0">
                <a:solidFill>
                  <a:prstClr val="white"/>
                </a:solidFill>
                <a:latin typeface="宋体" panose="02010600030101010101" pitchFamily="2" charset="-122"/>
                <a:sym typeface="Wingdings" panose="05000000000000000000" pitchFamily="2" charset="2"/>
              </a:rPr>
              <a:t>）</a:t>
            </a:r>
            <a:r>
              <a:rPr lang="en-US" altLang="zh-CN" sz="1035" dirty="0">
                <a:solidFill>
                  <a:prstClr val="white"/>
                </a:solidFill>
                <a:latin typeface="宋体" panose="02010600030101010101" pitchFamily="2" charset="-122"/>
                <a:sym typeface="Wingdings" panose="05000000000000000000" pitchFamily="2" charset="2"/>
              </a:rPr>
              <a:t>-2-8226 5022</a:t>
            </a:r>
          </a:p>
          <a:p>
            <a:pPr>
              <a:defRPr/>
            </a:pPr>
            <a:r>
              <a:rPr lang="zh-CN" altLang="en-US" sz="1035" dirty="0">
                <a:solidFill>
                  <a:prstClr val="white"/>
                </a:solidFill>
                <a:latin typeface="宋体" panose="02010600030101010101" pitchFamily="2" charset="-122"/>
                <a:sym typeface="Wingdings" panose="05000000000000000000" pitchFamily="2" charset="2"/>
              </a:rPr>
              <a:t>邮箱：  </a:t>
            </a:r>
            <a:r>
              <a:rPr lang="en-US" altLang="zh-CN" sz="1035" dirty="0">
                <a:solidFill>
                  <a:prstClr val="white"/>
                </a:solidFill>
                <a:latin typeface="宋体" panose="02010600030101010101" pitchFamily="2" charset="-122"/>
                <a:sym typeface="Wingdings" panose="05000000000000000000" pitchFamily="2" charset="2"/>
              </a:rPr>
              <a:t>services@customer-support.com.tw</a:t>
            </a:r>
          </a:p>
          <a:p>
            <a:pPr>
              <a:defRPr/>
            </a:pPr>
            <a:r>
              <a:rPr lang="zh-CN" altLang="en-US" sz="1035" dirty="0">
                <a:solidFill>
                  <a:prstClr val="white"/>
                </a:solidFill>
                <a:latin typeface="宋体" panose="02010600030101010101" pitchFamily="2" charset="-122"/>
                <a:sym typeface="Wingdings" panose="05000000000000000000" pitchFamily="2" charset="2"/>
              </a:rPr>
              <a:t>地址：</a:t>
            </a:r>
            <a:r>
              <a:rPr lang="en-US" altLang="zh-CN" sz="1035" dirty="0">
                <a:solidFill>
                  <a:prstClr val="white"/>
                </a:solidFill>
                <a:latin typeface="宋体" panose="02010600030101010101" pitchFamily="2" charset="-122"/>
                <a:sym typeface="Wingdings" panose="05000000000000000000" pitchFamily="2" charset="2"/>
              </a:rPr>
              <a:t> </a:t>
            </a:r>
            <a:r>
              <a:rPr lang="zh-CN" altLang="en-US" sz="1035" dirty="0">
                <a:solidFill>
                  <a:prstClr val="white"/>
                </a:solidFill>
                <a:latin typeface="宋体" panose="02010600030101010101" pitchFamily="2" charset="-122"/>
                <a:sym typeface="Wingdings" panose="05000000000000000000" pitchFamily="2" charset="2"/>
              </a:rPr>
              <a:t>台北县中和市建一路</a:t>
            </a:r>
            <a:r>
              <a:rPr lang="en-US" altLang="zh-CN" sz="1035" dirty="0">
                <a:solidFill>
                  <a:prstClr val="white"/>
                </a:solidFill>
                <a:latin typeface="宋体" panose="02010600030101010101" pitchFamily="2" charset="-122"/>
                <a:sym typeface="Wingdings" panose="05000000000000000000" pitchFamily="2" charset="2"/>
              </a:rPr>
              <a:t>166</a:t>
            </a:r>
            <a:r>
              <a:rPr lang="zh-CN" altLang="en-US" sz="1035" dirty="0">
                <a:solidFill>
                  <a:prstClr val="white"/>
                </a:solidFill>
                <a:latin typeface="宋体" panose="02010600030101010101" pitchFamily="2" charset="-122"/>
                <a:sym typeface="Wingdings" panose="05000000000000000000" pitchFamily="2" charset="2"/>
              </a:rPr>
              <a:t>号</a:t>
            </a:r>
            <a:r>
              <a:rPr lang="en-US" altLang="zh-CN" sz="1035" dirty="0">
                <a:solidFill>
                  <a:prstClr val="white"/>
                </a:solidFill>
                <a:latin typeface="宋体" panose="02010600030101010101" pitchFamily="2" charset="-122"/>
                <a:sym typeface="Wingdings" panose="05000000000000000000" pitchFamily="2" charset="2"/>
              </a:rPr>
              <a:t>10</a:t>
            </a:r>
            <a:r>
              <a:rPr lang="zh-CN" altLang="en-US" sz="1035" dirty="0">
                <a:solidFill>
                  <a:prstClr val="white"/>
                </a:solidFill>
                <a:latin typeface="宋体" panose="02010600030101010101" pitchFamily="2" charset="-122"/>
                <a:sym typeface="Wingdings" panose="05000000000000000000" pitchFamily="2" charset="2"/>
              </a:rPr>
              <a:t>楼</a:t>
            </a:r>
            <a:endParaRPr lang="en-US" altLang="zh-CN" sz="1035" dirty="0">
              <a:solidFill>
                <a:prstClr val="white"/>
              </a:solidFill>
              <a:latin typeface="宋体" panose="02010600030101010101" pitchFamily="2" charset="-122"/>
              <a:sym typeface="Wingdings" panose="05000000000000000000" pitchFamily="2" charset="2"/>
            </a:endParaRPr>
          </a:p>
          <a:p>
            <a:pPr>
              <a:defRPr/>
            </a:pPr>
            <a:endParaRPr lang="zh-CN" altLang="en-US" sz="1035" dirty="0">
              <a:solidFill>
                <a:prstClr val="white"/>
              </a:solidFill>
              <a:latin typeface="宋体" panose="02010600030101010101" pitchFamily="2" charset="-122"/>
            </a:endParaRPr>
          </a:p>
        </p:txBody>
      </p:sp>
      <p:grpSp>
        <p:nvGrpSpPr>
          <p:cNvPr id="3" name="组合 20"/>
          <p:cNvGrpSpPr/>
          <p:nvPr/>
        </p:nvGrpSpPr>
        <p:grpSpPr>
          <a:xfrm>
            <a:off x="9127214" y="1900538"/>
            <a:ext cx="2302845" cy="1219153"/>
            <a:chOff x="9703607" y="1615101"/>
            <a:chExt cx="2448272" cy="1296144"/>
          </a:xfrm>
          <a:solidFill>
            <a:srgbClr val="FF9B00"/>
          </a:solidFill>
          <a:effectLst>
            <a:outerShdw blurRad="190500" dist="88900" dir="3300000" sx="102000" sy="102000" algn="ctr" rotWithShape="0">
              <a:schemeClr val="bg1">
                <a:lumMod val="85000"/>
                <a:alpha val="95000"/>
              </a:schemeClr>
            </a:outerShdw>
          </a:effectLst>
        </p:grpSpPr>
        <p:sp>
          <p:nvSpPr>
            <p:cNvPr id="20" name="椭圆 19"/>
            <p:cNvSpPr/>
            <p:nvPr/>
          </p:nvSpPr>
          <p:spPr>
            <a:xfrm>
              <a:off x="9703607" y="1615101"/>
              <a:ext cx="2448272" cy="1296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solidFill>
                  <a:prstClr val="white"/>
                </a:solidFill>
              </a:endParaRPr>
            </a:p>
          </p:txBody>
        </p:sp>
        <p:pic>
          <p:nvPicPr>
            <p:cNvPr id="19" name="图片 18"/>
            <p:cNvPicPr>
              <a:picLocks noChangeAspect="1"/>
            </p:cNvPicPr>
            <p:nvPr/>
          </p:nvPicPr>
          <p:blipFill>
            <a:blip r:embed="rId4" cstate="print"/>
            <a:stretch>
              <a:fillRect/>
            </a:stretch>
          </p:blipFill>
          <p:spPr>
            <a:xfrm>
              <a:off x="10135563" y="1961309"/>
              <a:ext cx="1584359" cy="603728"/>
            </a:xfrm>
            <a:prstGeom prst="rect">
              <a:avLst/>
            </a:prstGeom>
            <a:grpFill/>
          </p:spPr>
        </p:pic>
      </p:grpSp>
      <p:sp>
        <p:nvSpPr>
          <p:cNvPr id="21" name="文本框 20"/>
          <p:cNvSpPr txBox="1"/>
          <p:nvPr>
            <p:custDataLst>
              <p:tags r:id="rId1"/>
            </p:custDataLst>
          </p:nvPr>
        </p:nvSpPr>
        <p:spPr>
          <a:xfrm>
            <a:off x="203200" y="5127625"/>
            <a:ext cx="3319463" cy="1049020"/>
          </a:xfrm>
          <a:prstGeom prst="rect">
            <a:avLst/>
          </a:prstGeom>
          <a:noFill/>
        </p:spPr>
        <p:txBody>
          <a:bodyPr>
            <a:spAutoFit/>
          </a:bodyPr>
          <a:lstStyle/>
          <a:p>
            <a:pPr>
              <a:defRPr/>
            </a:pPr>
            <a:r>
              <a:rPr lang="zh-CN" altLang="en-US" sz="1035" dirty="0">
                <a:solidFill>
                  <a:prstClr val="white"/>
                </a:solidFill>
                <a:latin typeface="宋体" panose="02010600030101010101" pitchFamily="2" charset="-122"/>
              </a:rPr>
              <a:t>北京</a:t>
            </a:r>
            <a:endParaRPr lang="en-US" altLang="zh-CN" sz="1035" dirty="0">
              <a:solidFill>
                <a:prstClr val="white"/>
              </a:solidFill>
              <a:latin typeface="宋体" panose="02010600030101010101" pitchFamily="2" charset="-122"/>
            </a:endParaRPr>
          </a:p>
          <a:p>
            <a:pPr>
              <a:defRPr/>
            </a:pPr>
            <a:r>
              <a:rPr lang="zh-CN" altLang="en-US" sz="1035" dirty="0">
                <a:solidFill>
                  <a:prstClr val="white"/>
                </a:solidFill>
                <a:latin typeface="宋体" panose="02010600030101010101" pitchFamily="2" charset="-122"/>
              </a:rPr>
              <a:t>电话：</a:t>
            </a:r>
            <a:r>
              <a:rPr lang="zh-CN" altLang="en-US" sz="1035" dirty="0">
                <a:solidFill>
                  <a:prstClr val="white"/>
                </a:solidFill>
                <a:latin typeface="宋体" panose="02010600030101010101" pitchFamily="2" charset="-122"/>
                <a:sym typeface="Wingdings" panose="05000000000000000000" pitchFamily="2" charset="2"/>
              </a:rPr>
              <a:t>（</a:t>
            </a:r>
            <a:r>
              <a:rPr lang="en-US" altLang="zh-CN" sz="1035" dirty="0">
                <a:solidFill>
                  <a:prstClr val="white"/>
                </a:solidFill>
                <a:latin typeface="宋体" panose="02010600030101010101" pitchFamily="2" charset="-122"/>
                <a:sym typeface="Wingdings" panose="05000000000000000000" pitchFamily="2" charset="2"/>
              </a:rPr>
              <a:t>8610</a:t>
            </a:r>
            <a:r>
              <a:rPr lang="zh-CN" altLang="en-US" sz="1035" dirty="0">
                <a:solidFill>
                  <a:prstClr val="white"/>
                </a:solidFill>
                <a:latin typeface="宋体" panose="02010600030101010101" pitchFamily="2" charset="-122"/>
                <a:sym typeface="Wingdings" panose="05000000000000000000" pitchFamily="2" charset="2"/>
              </a:rPr>
              <a:t>）</a:t>
            </a:r>
            <a:r>
              <a:rPr lang="en-US" altLang="zh-CN" sz="1035" dirty="0">
                <a:solidFill>
                  <a:prstClr val="white"/>
                </a:solidFill>
                <a:latin typeface="宋体" panose="02010600030101010101" pitchFamily="2" charset="-122"/>
                <a:sym typeface="Wingdings" panose="05000000000000000000" pitchFamily="2" charset="2"/>
              </a:rPr>
              <a:t>8413 4405/06/08/09</a:t>
            </a:r>
          </a:p>
          <a:p>
            <a:pPr>
              <a:defRPr/>
            </a:pPr>
            <a:r>
              <a:rPr lang="zh-CN" altLang="en-US" sz="1035" dirty="0">
                <a:solidFill>
                  <a:prstClr val="white"/>
                </a:solidFill>
                <a:latin typeface="宋体" panose="02010600030101010101" pitchFamily="2" charset="-122"/>
                <a:sym typeface="Wingdings" panose="05000000000000000000" pitchFamily="2" charset="2"/>
              </a:rPr>
              <a:t>传真：（</a:t>
            </a:r>
            <a:r>
              <a:rPr lang="en-US" altLang="zh-CN" sz="1035" dirty="0">
                <a:solidFill>
                  <a:prstClr val="white"/>
                </a:solidFill>
                <a:latin typeface="宋体" panose="02010600030101010101" pitchFamily="2" charset="-122"/>
                <a:sym typeface="Wingdings" panose="05000000000000000000" pitchFamily="2" charset="2"/>
              </a:rPr>
              <a:t>8610</a:t>
            </a:r>
            <a:r>
              <a:rPr lang="zh-CN" altLang="en-US" sz="1035" dirty="0">
                <a:solidFill>
                  <a:prstClr val="white"/>
                </a:solidFill>
                <a:latin typeface="宋体" panose="02010600030101010101" pitchFamily="2" charset="-122"/>
                <a:sym typeface="Wingdings" panose="05000000000000000000" pitchFamily="2" charset="2"/>
              </a:rPr>
              <a:t>）</a:t>
            </a:r>
            <a:r>
              <a:rPr lang="en-US" altLang="zh-CN" sz="1035" dirty="0">
                <a:solidFill>
                  <a:prstClr val="white"/>
                </a:solidFill>
                <a:latin typeface="宋体" panose="02010600030101010101" pitchFamily="2" charset="-122"/>
                <a:sym typeface="Wingdings" panose="05000000000000000000" pitchFamily="2" charset="2"/>
              </a:rPr>
              <a:t>8413 1720</a:t>
            </a:r>
          </a:p>
          <a:p>
            <a:pPr>
              <a:defRPr/>
            </a:pPr>
            <a:r>
              <a:rPr lang="zh-CN" altLang="en-US" sz="1035" dirty="0">
                <a:solidFill>
                  <a:prstClr val="white"/>
                </a:solidFill>
                <a:latin typeface="宋体" panose="02010600030101010101" pitchFamily="2" charset="-122"/>
                <a:sym typeface="Wingdings" panose="05000000000000000000" pitchFamily="2" charset="2"/>
              </a:rPr>
              <a:t>邮箱： </a:t>
            </a:r>
            <a:r>
              <a:rPr lang="en-US" altLang="zh-CN" sz="1035" dirty="0">
                <a:solidFill>
                  <a:prstClr val="white"/>
                </a:solidFill>
                <a:latin typeface="宋体" panose="02010600030101010101" pitchFamily="2" charset="-122"/>
                <a:sym typeface="Wingdings" panose="05000000000000000000" pitchFamily="2" charset="2"/>
              </a:rPr>
              <a:t>service1@infobank.cn</a:t>
            </a:r>
            <a:r>
              <a:rPr lang="zh-CN" altLang="en-US" sz="1035" dirty="0">
                <a:solidFill>
                  <a:prstClr val="white"/>
                </a:solidFill>
                <a:latin typeface="宋体" panose="02010600030101010101" pitchFamily="2" charset="-122"/>
                <a:sym typeface="Wingdings" panose="05000000000000000000" pitchFamily="2" charset="2"/>
              </a:rPr>
              <a:t> </a:t>
            </a:r>
            <a:endParaRPr lang="en-US" altLang="zh-CN" sz="1035" dirty="0">
              <a:solidFill>
                <a:prstClr val="white"/>
              </a:solidFill>
              <a:latin typeface="宋体" panose="02010600030101010101" pitchFamily="2" charset="-122"/>
              <a:sym typeface="Wingdings" panose="05000000000000000000" pitchFamily="2" charset="2"/>
            </a:endParaRPr>
          </a:p>
          <a:p>
            <a:pPr>
              <a:defRPr/>
            </a:pPr>
            <a:r>
              <a:rPr lang="zh-CN" altLang="en-US" sz="1035" dirty="0">
                <a:solidFill>
                  <a:prstClr val="white"/>
                </a:solidFill>
                <a:latin typeface="宋体" panose="02010600030101010101" pitchFamily="2" charset="-122"/>
                <a:sym typeface="Wingdings" panose="05000000000000000000" pitchFamily="2" charset="2"/>
              </a:rPr>
              <a:t>地址：</a:t>
            </a:r>
            <a:r>
              <a:rPr sz="1035" dirty="0">
                <a:solidFill>
                  <a:prstClr val="white"/>
                </a:solidFill>
                <a:latin typeface="宋体" panose="02010600030101010101" pitchFamily="2" charset="-122"/>
                <a:sym typeface="Wingdings" panose="05000000000000000000" pitchFamily="2" charset="2"/>
              </a:rPr>
              <a:t>北京市海淀区学院南路30号18号楼</a:t>
            </a:r>
          </a:p>
          <a:p>
            <a:pPr>
              <a:defRPr/>
            </a:pPr>
            <a:r>
              <a:rPr lang="zh-CN" altLang="en-US" sz="1035" dirty="0">
                <a:solidFill>
                  <a:prstClr val="white"/>
                </a:solidFill>
                <a:latin typeface="宋体" panose="02010600030101010101" pitchFamily="2" charset="-122"/>
                <a:sym typeface="Wingdings" panose="05000000000000000000" pitchFamily="2" charset="2"/>
              </a:rPr>
              <a:t>邮编：</a:t>
            </a:r>
            <a:r>
              <a:rPr lang="en-US" altLang="zh-CN" sz="1035" dirty="0">
                <a:solidFill>
                  <a:prstClr val="white"/>
                </a:solidFill>
                <a:latin typeface="宋体" panose="02010600030101010101" pitchFamily="2" charset="-122"/>
                <a:sym typeface="Wingdings" panose="05000000000000000000" pitchFamily="2" charset="2"/>
              </a:rPr>
              <a:t>100081</a:t>
            </a:r>
            <a:endParaRPr lang="zh-CN" altLang="en-US" sz="1035" dirty="0">
              <a:solidFill>
                <a:prstClr val="white"/>
              </a:solidFill>
              <a:latin typeface="宋体" panose="02010600030101010101" pitchFamily="2" charset="-122"/>
            </a:endParaRPr>
          </a:p>
        </p:txBody>
      </p:sp>
      <p:sp>
        <p:nvSpPr>
          <p:cNvPr id="22" name="文本框 21"/>
          <p:cNvSpPr txBox="1"/>
          <p:nvPr>
            <p:custDataLst>
              <p:tags r:id="rId2"/>
            </p:custDataLst>
          </p:nvPr>
        </p:nvSpPr>
        <p:spPr>
          <a:xfrm>
            <a:off x="3500438" y="5127625"/>
            <a:ext cx="2776537" cy="889635"/>
          </a:xfrm>
          <a:prstGeom prst="rect">
            <a:avLst/>
          </a:prstGeom>
          <a:noFill/>
        </p:spPr>
        <p:txBody>
          <a:bodyPr>
            <a:spAutoFit/>
          </a:bodyPr>
          <a:lstStyle/>
          <a:p>
            <a:pPr>
              <a:defRPr/>
            </a:pPr>
            <a:r>
              <a:rPr lang="zh-CN" altLang="en-US" sz="1035" dirty="0">
                <a:solidFill>
                  <a:prstClr val="white"/>
                </a:solidFill>
                <a:latin typeface="宋体" panose="02010600030101010101" pitchFamily="2" charset="-122"/>
              </a:rPr>
              <a:t>上海</a:t>
            </a:r>
            <a:endParaRPr lang="en-US" altLang="zh-CN" sz="1035" dirty="0">
              <a:solidFill>
                <a:prstClr val="white"/>
              </a:solidFill>
              <a:latin typeface="宋体" panose="02010600030101010101" pitchFamily="2" charset="-122"/>
            </a:endParaRPr>
          </a:p>
          <a:p>
            <a:pPr>
              <a:defRPr/>
            </a:pPr>
            <a:r>
              <a:rPr lang="zh-CN" altLang="en-US" sz="1035" dirty="0">
                <a:solidFill>
                  <a:prstClr val="white"/>
                </a:solidFill>
                <a:latin typeface="宋体" panose="02010600030101010101" pitchFamily="2" charset="-122"/>
              </a:rPr>
              <a:t>电话：</a:t>
            </a:r>
            <a:r>
              <a:rPr sz="1035" dirty="0">
                <a:solidFill>
                  <a:prstClr val="white"/>
                </a:solidFill>
                <a:latin typeface="宋体" panose="02010600030101010101" pitchFamily="2" charset="-122"/>
                <a:sym typeface="Wingdings" panose="05000000000000000000" pitchFamily="2" charset="2"/>
              </a:rPr>
              <a:t>021-58586536</a:t>
            </a:r>
          </a:p>
          <a:p>
            <a:pPr>
              <a:defRPr/>
            </a:pPr>
            <a:r>
              <a:rPr lang="zh-CN" altLang="en-US" sz="1035" dirty="0">
                <a:solidFill>
                  <a:prstClr val="white"/>
                </a:solidFill>
                <a:latin typeface="宋体" panose="02010600030101010101" pitchFamily="2" charset="-122"/>
                <a:sym typeface="Wingdings" panose="05000000000000000000" pitchFamily="2" charset="2"/>
              </a:rPr>
              <a:t>邮箱：  </a:t>
            </a:r>
            <a:r>
              <a:rPr lang="en-US" altLang="zh-CN" sz="1035" dirty="0">
                <a:solidFill>
                  <a:prstClr val="white"/>
                </a:solidFill>
                <a:latin typeface="宋体" panose="02010600030101010101" pitchFamily="2" charset="-122"/>
                <a:sym typeface="Wingdings" panose="05000000000000000000" pitchFamily="2" charset="2"/>
              </a:rPr>
              <a:t>shanghai@infobank.cn</a:t>
            </a:r>
          </a:p>
          <a:p>
            <a:pPr>
              <a:defRPr/>
            </a:pPr>
            <a:r>
              <a:rPr lang="zh-CN" altLang="en-US" sz="1035" dirty="0">
                <a:solidFill>
                  <a:prstClr val="white"/>
                </a:solidFill>
                <a:latin typeface="宋体" panose="02010600030101010101" pitchFamily="2" charset="-122"/>
                <a:sym typeface="Wingdings" panose="05000000000000000000" pitchFamily="2" charset="2"/>
              </a:rPr>
              <a:t>地址：</a:t>
            </a:r>
            <a:r>
              <a:rPr lang="en-US" altLang="zh-CN" sz="1035" dirty="0">
                <a:solidFill>
                  <a:prstClr val="white"/>
                </a:solidFill>
                <a:latin typeface="宋体" panose="02010600030101010101" pitchFamily="2" charset="-122"/>
                <a:sym typeface="Wingdings" panose="05000000000000000000" pitchFamily="2" charset="2"/>
              </a:rPr>
              <a:t> </a:t>
            </a:r>
            <a:r>
              <a:rPr sz="1035" dirty="0">
                <a:solidFill>
                  <a:prstClr val="white"/>
                </a:solidFill>
                <a:latin typeface="宋体" panose="02010600030101010101" pitchFamily="2" charset="-122"/>
                <a:sym typeface="Wingdings" panose="05000000000000000000" pitchFamily="2" charset="2"/>
              </a:rPr>
              <a:t>上海市浦东新区乳山路98号508-72室</a:t>
            </a:r>
          </a:p>
          <a:p>
            <a:pPr>
              <a:defRPr/>
            </a:pPr>
            <a:r>
              <a:rPr lang="zh-CN" altLang="en-US" sz="1035" dirty="0">
                <a:solidFill>
                  <a:prstClr val="white"/>
                </a:solidFill>
                <a:latin typeface="宋体" panose="02010600030101010101" pitchFamily="2" charset="-122"/>
                <a:sym typeface="Wingdings" panose="05000000000000000000" pitchFamily="2" charset="2"/>
              </a:rPr>
              <a:t>邮编：</a:t>
            </a:r>
            <a:r>
              <a:rPr lang="en-US" altLang="zh-CN" sz="1035" dirty="0">
                <a:solidFill>
                  <a:prstClr val="white"/>
                </a:solidFill>
                <a:latin typeface="宋体" panose="02010600030101010101" pitchFamily="2" charset="-122"/>
                <a:sym typeface="Wingdings" panose="05000000000000000000" pitchFamily="2" charset="2"/>
              </a:rPr>
              <a:t>200120</a:t>
            </a:r>
            <a:endParaRPr lang="zh-CN" altLang="en-US" sz="1035" dirty="0">
              <a:solidFill>
                <a:prstClr val="white"/>
              </a:solidFill>
              <a:latin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48497" y="202085"/>
            <a:ext cx="7199870" cy="1182688"/>
          </a:xfrm>
        </p:spPr>
        <p:txBody>
          <a:bodyPr/>
          <a:lstStyle/>
          <a:p>
            <a:r>
              <a:rPr lang="zh-CN" altLang="en-US" dirty="0">
                <a:solidFill>
                  <a:srgbClr val="FF9B00"/>
                </a:solidFill>
                <a:latin typeface="微软雅黑" panose="020B0503020204020204" pitchFamily="34" charset="-122"/>
                <a:ea typeface="微软雅黑" panose="020B0503020204020204" pitchFamily="34" charset="-122"/>
              </a:rPr>
              <a:t>中国资讯行（国际）有限公司</a:t>
            </a:r>
            <a:endParaRPr lang="zh-CN" dirty="0">
              <a:solidFill>
                <a:srgbClr val="FF9B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4294967295"/>
          </p:nvPr>
        </p:nvSpPr>
        <p:spPr>
          <a:xfrm>
            <a:off x="1573427" y="1487606"/>
            <a:ext cx="8969375" cy="4468265"/>
          </a:xfrm>
        </p:spPr>
        <p:txBody>
          <a:bodyPr wrap="square">
            <a:normAutofit lnSpcReduction="10000"/>
          </a:bodyPr>
          <a:lstStyle/>
          <a:p>
            <a:pPr marL="342900" indent="-342900">
              <a:lnSpc>
                <a:spcPct val="260000"/>
              </a:lnSpc>
              <a:buFont typeface="+mj-ea"/>
              <a:buAutoNum type="circleNumDbPlain"/>
            </a:pPr>
            <a:r>
              <a:rPr lang="en-US" altLang="zh-CN" sz="1600" dirty="0">
                <a:latin typeface="微软雅黑" panose="020B0503020204020204" pitchFamily="34" charset="-122"/>
                <a:ea typeface="微软雅黑" panose="020B0503020204020204" pitchFamily="34" charset="-122"/>
              </a:rPr>
              <a:t>1992</a:t>
            </a:r>
            <a:r>
              <a:rPr lang="zh-CN" altLang="en-US" sz="1600" dirty="0">
                <a:latin typeface="微软雅黑" panose="020B0503020204020204" pitchFamily="34" charset="-122"/>
                <a:ea typeface="微软雅黑" panose="020B0503020204020204" pitchFamily="34" charset="-122"/>
              </a:rPr>
              <a:t>年开始收集数据，并于</a:t>
            </a:r>
            <a:r>
              <a:rPr lang="en-US" altLang="zh-CN" sz="1600" dirty="0">
                <a:latin typeface="微软雅黑" panose="020B0503020204020204" pitchFamily="34" charset="-122"/>
                <a:ea typeface="微软雅黑" panose="020B0503020204020204" pitchFamily="34" charset="-122"/>
              </a:rPr>
              <a:t>1995</a:t>
            </a:r>
            <a:r>
              <a:rPr lang="zh-CN" altLang="en-US" sz="1600" dirty="0">
                <a:latin typeface="微软雅黑" panose="020B0503020204020204" pitchFamily="34" charset="-122"/>
                <a:ea typeface="微软雅黑" panose="020B0503020204020204" pitchFamily="34" charset="-122"/>
              </a:rPr>
              <a:t>年在香港注册公司，至今已有</a:t>
            </a:r>
            <a:r>
              <a:rPr lang="en-US" altLang="zh-CN" sz="1600" dirty="0">
                <a:latin typeface="微软雅黑" panose="020B0503020204020204" pitchFamily="34" charset="-122"/>
                <a:ea typeface="微软雅黑" panose="020B0503020204020204" pitchFamily="34" charset="-122"/>
              </a:rPr>
              <a:t>30</a:t>
            </a:r>
            <a:r>
              <a:rPr lang="zh-CN" altLang="en-US" sz="1600" dirty="0">
                <a:latin typeface="微软雅黑" panose="020B0503020204020204" pitchFamily="34" charset="-122"/>
                <a:ea typeface="微软雅黑" panose="020B0503020204020204" pitchFamily="34" charset="-122"/>
              </a:rPr>
              <a:t>余年发展历史。</a:t>
            </a:r>
            <a:endParaRPr lang="zh-CN" altLang="zh-CN" sz="1600" dirty="0">
              <a:latin typeface="微软雅黑" panose="020B0503020204020204" pitchFamily="34" charset="-122"/>
              <a:ea typeface="微软雅黑" panose="020B0503020204020204" pitchFamily="34" charset="-122"/>
            </a:endParaRPr>
          </a:p>
          <a:p>
            <a:pPr marL="342900" indent="-342900">
              <a:lnSpc>
                <a:spcPct val="260000"/>
              </a:lnSpc>
              <a:buFont typeface="+mj-ea"/>
              <a:buAutoNum type="circleNumDbPlain"/>
            </a:pPr>
            <a:r>
              <a:rPr lang="en-US" altLang="zh-CN" sz="1600" dirty="0">
                <a:latin typeface="微软雅黑" panose="020B0503020204020204" pitchFamily="34" charset="-122"/>
                <a:ea typeface="微软雅黑" panose="020B0503020204020204" pitchFamily="34" charset="-122"/>
              </a:rPr>
              <a:t>1996</a:t>
            </a:r>
            <a:r>
              <a:rPr lang="zh-CN" altLang="en-US" sz="1600" dirty="0">
                <a:latin typeface="微软雅黑" panose="020B0503020204020204" pitchFamily="34" charset="-122"/>
                <a:ea typeface="微软雅黑" panose="020B0503020204020204" pitchFamily="34" charset="-122"/>
              </a:rPr>
              <a:t>年在北京注册北京精讯云顿数据软件有限公司，为中国大陆地区广大客户提</a:t>
            </a:r>
            <a:endParaRPr lang="en-US" altLang="zh-CN" sz="1600" dirty="0">
              <a:latin typeface="微软雅黑" panose="020B0503020204020204" pitchFamily="34" charset="-122"/>
              <a:ea typeface="微软雅黑" panose="020B0503020204020204" pitchFamily="34" charset="-122"/>
            </a:endParaRPr>
          </a:p>
          <a:p>
            <a:pPr marL="342900" indent="-342900">
              <a:lnSpc>
                <a:spcPct val="260000"/>
              </a:lnSpc>
              <a:buNone/>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供专业的数据资讯服务。</a:t>
            </a:r>
            <a:endParaRPr lang="en-US" altLang="zh-CN" sz="1600" dirty="0">
              <a:latin typeface="微软雅黑" panose="020B0503020204020204" pitchFamily="34" charset="-122"/>
              <a:ea typeface="微软雅黑" panose="020B0503020204020204" pitchFamily="34" charset="-122"/>
            </a:endParaRPr>
          </a:p>
          <a:p>
            <a:pPr marL="342900" indent="-342900">
              <a:lnSpc>
                <a:spcPct val="260000"/>
              </a:lnSpc>
              <a:buNone/>
            </a:pPr>
            <a:r>
              <a:rPr lang="en-US" altLang="zh-CN" sz="1600" dirty="0">
                <a:latin typeface="微软雅黑" panose="020B0503020204020204" pitchFamily="34" charset="-122"/>
                <a:ea typeface="微软雅黑" panose="020B0503020204020204" pitchFamily="34" charset="-122"/>
              </a:rPr>
              <a:t> ③  </a:t>
            </a:r>
            <a:r>
              <a:rPr lang="zh-CN" altLang="en-US" sz="1600" dirty="0">
                <a:latin typeface="微软雅黑" panose="020B0503020204020204" pitchFamily="34" charset="-122"/>
                <a:ea typeface="微软雅黑" panose="020B0503020204020204" pitchFamily="34" charset="-122"/>
              </a:rPr>
              <a:t>公司有通用性的数据库产品，也有量身订制的个性化产品。</a:t>
            </a:r>
            <a:endParaRPr lang="en-US" altLang="zh-CN" sz="1600" dirty="0">
              <a:latin typeface="微软雅黑" panose="020B0503020204020204" pitchFamily="34" charset="-122"/>
              <a:ea typeface="微软雅黑" panose="020B0503020204020204" pitchFamily="34" charset="-122"/>
            </a:endParaRPr>
          </a:p>
          <a:p>
            <a:pPr marL="342900" indent="-342900">
              <a:lnSpc>
                <a:spcPct val="260000"/>
              </a:lnSpc>
              <a:buNone/>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高校财经数据库（</a:t>
            </a:r>
            <a:r>
              <a:rPr lang="en-US" altLang="zh-CN" sz="1600" dirty="0">
                <a:latin typeface="微软雅黑" panose="020B0503020204020204" pitchFamily="34" charset="-122"/>
                <a:ea typeface="微软雅黑" panose="020B0503020204020204" pitchFamily="34" charset="-122"/>
                <a:hlinkClick r:id="rId3"/>
              </a:rPr>
              <a:t>www.bjinfobank.com</a:t>
            </a:r>
            <a:r>
              <a:rPr lang="zh-CN" altLang="en-US" sz="1600" dirty="0">
                <a:latin typeface="微软雅黑" panose="020B0503020204020204" pitchFamily="34" charset="-122"/>
                <a:ea typeface="微软雅黑" panose="020B0503020204020204" pitchFamily="34" charset="-122"/>
              </a:rPr>
              <a:t>）和搜数网（</a:t>
            </a:r>
            <a:r>
              <a:rPr lang="en-US" altLang="zh-CN" sz="1600" u="sng" dirty="0">
                <a:solidFill>
                  <a:srgbClr val="0070C0"/>
                </a:solidFill>
                <a:latin typeface="微软雅黑" panose="020B0503020204020204" pitchFamily="34" charset="-122"/>
                <a:ea typeface="微软雅黑" panose="020B0503020204020204" pitchFamily="34" charset="-122"/>
                <a:hlinkClick r:id="rId4"/>
              </a:rPr>
              <a:t>www.soshoo.com.cn</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342900" indent="-342900">
              <a:lnSpc>
                <a:spcPct val="260000"/>
              </a:lnSpc>
              <a:buNone/>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是专门面向教育行业的具有代表性的通用产品。</a:t>
            </a:r>
            <a:endParaRPr lang="zh-CN" altLang="zh-CN"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116261" y="1135447"/>
            <a:ext cx="5331909" cy="369332"/>
          </a:xfrm>
          <a:prstGeom prst="rect">
            <a:avLst/>
          </a:prstGeom>
        </p:spPr>
        <p:txBody>
          <a:bodyPr wrap="none">
            <a:spAutoFit/>
          </a:bodyPr>
          <a:lstStyle/>
          <a:p>
            <a:r>
              <a:rPr lang="zh-CN" altLang="en-US" b="1" dirty="0">
                <a:ea typeface="微软雅黑" panose="020B0503020204020204" pitchFamily="34" charset="-122"/>
              </a:rPr>
              <a:t>高校财经数据库</a:t>
            </a:r>
            <a:r>
              <a:rPr lang="en-US" altLang="zh-CN"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事实与数值型的关系型数据库。 </a:t>
            </a:r>
            <a:endParaRPr lang="zh-CN" altLang="en-US" dirty="0"/>
          </a:p>
        </p:txBody>
      </p:sp>
      <p:sp>
        <p:nvSpPr>
          <p:cNvPr id="13" name="矩形 12"/>
          <p:cNvSpPr/>
          <p:nvPr/>
        </p:nvSpPr>
        <p:spPr>
          <a:xfrm>
            <a:off x="1116260" y="2159306"/>
            <a:ext cx="5069769" cy="975995"/>
          </a:xfrm>
          <a:prstGeom prst="rect">
            <a:avLst/>
          </a:prstGeom>
        </p:spPr>
        <p:txBody>
          <a:bodyPr wrap="square">
            <a:spAutoFit/>
          </a:bodyPr>
          <a:lstStyle/>
          <a:p>
            <a:pPr>
              <a:lnSpc>
                <a:spcPct val="120000"/>
              </a:lnSpc>
              <a:spcBef>
                <a:spcPct val="50000"/>
              </a:spcBef>
            </a:pPr>
            <a:r>
              <a:rPr lang="zh-CN" altLang="en-US" sz="1600" b="1" dirty="0">
                <a:latin typeface="Yu Gothic Light" panose="020B0300000000000000" pitchFamily="34" charset="-128"/>
                <a:ea typeface="Yu Gothic Light" panose="020B0300000000000000" pitchFamily="34" charset="-128"/>
              </a:rPr>
              <a:t>BJINFOBANK</a:t>
            </a:r>
            <a:r>
              <a:rPr lang="zh-CN" altLang="en-US" sz="1600" dirty="0">
                <a:latin typeface="微软雅黑" panose="020B0503020204020204" pitchFamily="34" charset="-122"/>
                <a:ea typeface="微软雅黑" panose="020B0503020204020204" pitchFamily="34" charset="-122"/>
              </a:rPr>
              <a:t>采集来自国内</a:t>
            </a:r>
            <a:r>
              <a:rPr lang="en-US" altLang="zh-CN" sz="1600" dirty="0">
                <a:latin typeface="微软雅黑" panose="020B0503020204020204" pitchFamily="34" charset="-122"/>
                <a:ea typeface="微软雅黑" panose="020B0503020204020204" pitchFamily="34" charset="-122"/>
              </a:rPr>
              <a:t>1000</a:t>
            </a:r>
            <a:r>
              <a:rPr lang="zh-CN" altLang="en-US" sz="1600" dirty="0">
                <a:latin typeface="微软雅黑" panose="020B0503020204020204" pitchFamily="34" charset="-122"/>
                <a:ea typeface="微软雅黑" panose="020B0503020204020204" pitchFamily="34" charset="-122"/>
              </a:rPr>
              <a:t>多家媒体、国外100多家媒体的公开信息，同时与国内百余家官方和行业权威机构合作，为广大用户提供丰富的中文商业信息。</a:t>
            </a:r>
          </a:p>
        </p:txBody>
      </p:sp>
      <p:sp>
        <p:nvSpPr>
          <p:cNvPr id="14" name="矩形 13"/>
          <p:cNvSpPr/>
          <p:nvPr/>
        </p:nvSpPr>
        <p:spPr>
          <a:xfrm>
            <a:off x="1116261" y="3442044"/>
            <a:ext cx="5069769" cy="1323439"/>
          </a:xfrm>
          <a:prstGeom prst="rect">
            <a:avLst/>
          </a:prstGeom>
        </p:spPr>
        <p:txBody>
          <a:bodyPr wrap="square">
            <a:spAutoFit/>
          </a:bodyPr>
          <a:lstStyle/>
          <a:p>
            <a:r>
              <a:rPr lang="zh-CN" altLang="en-US" sz="1600" b="1" dirty="0">
                <a:latin typeface="Yu Gothic Light" panose="020B0300000000000000" pitchFamily="34" charset="-128"/>
                <a:ea typeface="Yu Gothic Light" panose="020B0300000000000000" pitchFamily="34" charset="-128"/>
              </a:rPr>
              <a:t>BJINFOBANK</a:t>
            </a:r>
            <a:r>
              <a:rPr lang="zh-CN" altLang="en-US" sz="1600" dirty="0">
                <a:latin typeface="微软雅黑" panose="020B0503020204020204" pitchFamily="34" charset="-122"/>
                <a:ea typeface="微软雅黑" panose="020B0503020204020204" pitchFamily="34" charset="-122"/>
              </a:rPr>
              <a:t>由</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个每日更新的子数据库和历史数据库（包含</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个子库）两大部分组成，拥有</a:t>
            </a:r>
            <a:r>
              <a:rPr lang="en-US" altLang="zh-CN" sz="1600" dirty="0">
                <a:latin typeface="微软雅黑" panose="020B0503020204020204" pitchFamily="34" charset="-122"/>
                <a:ea typeface="微软雅黑" panose="020B0503020204020204" pitchFamily="34" charset="-122"/>
              </a:rPr>
              <a:t>200</a:t>
            </a:r>
            <a:r>
              <a:rPr lang="zh-CN" altLang="en-US" sz="1600" dirty="0">
                <a:latin typeface="微软雅黑" panose="020B0503020204020204" pitchFamily="34" charset="-122"/>
                <a:ea typeface="微软雅黑" panose="020B0503020204020204" pitchFamily="34" charset="-122"/>
              </a:rPr>
              <a:t>亿的汉字储量，累计包含专业文献超过</a:t>
            </a:r>
            <a:r>
              <a:rPr lang="en-US" altLang="zh-CN" sz="1600" dirty="0">
                <a:latin typeface="微软雅黑" panose="020B0503020204020204" pitchFamily="34" charset="-122"/>
                <a:ea typeface="微软雅黑" panose="020B0503020204020204" pitchFamily="34" charset="-122"/>
              </a:rPr>
              <a:t>1000</a:t>
            </a:r>
            <a:r>
              <a:rPr lang="zh-CN" altLang="en-US" sz="1600" dirty="0">
                <a:latin typeface="微软雅黑" panose="020B0503020204020204" pitchFamily="34" charset="-122"/>
                <a:ea typeface="微软雅黑" panose="020B0503020204020204" pitchFamily="34" charset="-122"/>
              </a:rPr>
              <a:t>万篇，资讯内容涉及19个大类，197个行业，同时还设有特点栏目，满足用户撰写论文，了解行业信息等多样化需求。</a:t>
            </a:r>
            <a:endParaRPr lang="zh-CN" altLang="en-US" sz="1600" dirty="0"/>
          </a:p>
        </p:txBody>
      </p:sp>
      <p:pic>
        <p:nvPicPr>
          <p:cNvPr id="6" name="图片 5" descr="E:/INFOBANK 搜数介绍/bjinfobank首页.pngbjinfobank首页"/>
          <p:cNvPicPr>
            <a:picLocks noChangeAspect="1"/>
          </p:cNvPicPr>
          <p:nvPr/>
        </p:nvPicPr>
        <p:blipFill>
          <a:blip r:embed="rId2">
            <a:clrChange>
              <a:clrFrom>
                <a:srgbClr val="FFFFFF"/>
              </a:clrFrom>
              <a:clrTo>
                <a:srgbClr val="FFFFFF">
                  <a:alpha val="0"/>
                </a:srgbClr>
              </a:clrTo>
            </a:clrChange>
          </a:blip>
          <a:srcRect t="1" b="1"/>
          <a:stretch>
            <a:fillRect/>
          </a:stretch>
        </p:blipFill>
        <p:spPr>
          <a:xfrm>
            <a:off x="4845180" y="320040"/>
            <a:ext cx="8224607" cy="61056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6225"/>
            <a:ext cx="9372600" cy="1182688"/>
          </a:xfrm>
        </p:spPr>
        <p:txBody>
          <a:bodyPr/>
          <a:lstStyle/>
          <a:p>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INFOBANK</a:t>
            </a:r>
            <a:r>
              <a:rPr lang="zh-CN" altLang="en-US" dirty="0">
                <a:latin typeface="微软雅黑" panose="020B0503020204020204" pitchFamily="34" charset="-122"/>
                <a:ea typeface="微软雅黑" panose="020B0503020204020204" pitchFamily="34" charset="-122"/>
              </a:rPr>
              <a:t>数据库特点</a:t>
            </a:r>
          </a:p>
        </p:txBody>
      </p:sp>
      <p:sp>
        <p:nvSpPr>
          <p:cNvPr id="6" name="矩形 5"/>
          <p:cNvSpPr/>
          <p:nvPr/>
        </p:nvSpPr>
        <p:spPr>
          <a:xfrm>
            <a:off x="708455" y="1729092"/>
            <a:ext cx="4950940" cy="2005330"/>
          </a:xfrm>
          <a:prstGeom prst="rect">
            <a:avLst/>
          </a:prstGeom>
        </p:spPr>
        <p:txBody>
          <a:bodyPr wrap="square">
            <a:spAutoFit/>
          </a:bodyPr>
          <a:lstStyle/>
          <a:p>
            <a:pPr>
              <a:lnSpc>
                <a:spcPct val="104000"/>
              </a:lnSpc>
              <a:spcBef>
                <a:spcPct val="50000"/>
              </a:spcBef>
              <a:buClr>
                <a:srgbClr val="0000FF"/>
              </a:buClr>
            </a:pPr>
            <a:r>
              <a:rPr lang="zh-CN" altLang="en-US"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数据全面：    </a:t>
            </a:r>
            <a:endParaRPr lang="en-US" altLang="zh-CN"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nSpc>
                <a:spcPct val="104000"/>
              </a:lnSpc>
              <a:spcBef>
                <a:spcPct val="50000"/>
              </a:spcBef>
              <a:buClr>
                <a:srgbClr val="0000FF"/>
              </a:buClr>
            </a:pPr>
            <a:r>
              <a:rPr lang="zh-CN" altLang="en-US" sz="1600" dirty="0">
                <a:latin typeface="微软雅黑" panose="020B0503020204020204" pitchFamily="34" charset="-122"/>
                <a:ea typeface="微软雅黑" panose="020B0503020204020204" pitchFamily="34" charset="-122"/>
              </a:rPr>
              <a:t>       收录了中国大陆从中央到地方1</a:t>
            </a:r>
            <a:r>
              <a:rPr lang="en-US" altLang="zh-CN" sz="1600" dirty="0">
                <a:latin typeface="微软雅黑" panose="020B0503020204020204" pitchFamily="34" charset="-122"/>
                <a:ea typeface="微软雅黑" panose="020B0503020204020204" pitchFamily="34" charset="-122"/>
              </a:rPr>
              <a:t>000</a:t>
            </a:r>
            <a:r>
              <a:rPr lang="zh-CN" altLang="en-US" sz="1600" dirty="0">
                <a:latin typeface="微软雅黑" panose="020B0503020204020204" pitchFamily="34" charset="-122"/>
                <a:ea typeface="微软雅黑" panose="020B0503020204020204" pitchFamily="34" charset="-122"/>
              </a:rPr>
              <a:t>多种核心主流媒体，包括报纸、 杂志、学报、书籍和各类年鉴，以及部分海外综合类、财经类报纸，部分政府或民间专业信息机构的宏观经济分析或行业报告，全面反映了全国各地区、各行业的经济动态，部分信息可回溯到1903年。此外还包括部分合作机构提供的专业信息。</a:t>
            </a:r>
            <a:endParaRPr lang="en-US" altLang="zh-CN" sz="1600" dirty="0">
              <a:latin typeface="微软雅黑" panose="020B0503020204020204" pitchFamily="34" charset="-122"/>
              <a:ea typeface="微软雅黑" panose="020B0503020204020204" pitchFamily="34" charset="-122"/>
            </a:endParaRPr>
          </a:p>
        </p:txBody>
      </p:sp>
      <p:sp>
        <p:nvSpPr>
          <p:cNvPr id="7" name="矩形 6"/>
          <p:cNvSpPr/>
          <p:nvPr/>
        </p:nvSpPr>
        <p:spPr>
          <a:xfrm>
            <a:off x="708455" y="4043573"/>
            <a:ext cx="4950940" cy="983731"/>
          </a:xfrm>
          <a:prstGeom prst="rect">
            <a:avLst/>
          </a:prstGeom>
        </p:spPr>
        <p:txBody>
          <a:bodyPr wrap="square">
            <a:spAutoFit/>
          </a:bodyPr>
          <a:lstStyle/>
          <a:p>
            <a:pPr>
              <a:lnSpc>
                <a:spcPct val="104000"/>
              </a:lnSpc>
              <a:spcBef>
                <a:spcPct val="50000"/>
              </a:spcBef>
              <a:buClr>
                <a:srgbClr val="0000FF"/>
              </a:buClr>
            </a:pPr>
            <a:r>
              <a:rPr lang="zh-CN" altLang="en-US"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学科划分粒度：   </a:t>
            </a:r>
          </a:p>
          <a:p>
            <a:pPr>
              <a:lnSpc>
                <a:spcPct val="104000"/>
              </a:lnSpc>
              <a:spcBef>
                <a:spcPct val="50000"/>
              </a:spcBef>
              <a:buClr>
                <a:srgbClr val="0000FF"/>
              </a:buClr>
            </a:pPr>
            <a:r>
              <a:rPr lang="zh-CN" altLang="en-US" sz="1600" dirty="0">
                <a:latin typeface="微软雅黑" panose="020B0503020204020204" pitchFamily="34" charset="-122"/>
                <a:ea typeface="微软雅黑" panose="020B0503020204020204" pitchFamily="34" charset="-122"/>
              </a:rPr>
              <a:t>       人文社科类数据库，适用于新闻、财经、商业、法律、统计、金融等专业</a:t>
            </a:r>
            <a:r>
              <a:rPr lang="zh-CN" altLang="en-US" sz="1600" dirty="0">
                <a:effectLst>
                  <a:outerShdw blurRad="38100" dist="38100" dir="2700000" algn="tl">
                    <a:srgbClr val="C0C0C0"/>
                  </a:outerShdw>
                </a:effectLst>
                <a:latin typeface="微软雅黑" panose="020B0503020204020204" pitchFamily="34" charset="-122"/>
                <a:ea typeface="微软雅黑" panose="020B0503020204020204" pitchFamily="34" charset="-122"/>
              </a:rPr>
              <a:t>。</a:t>
            </a:r>
          </a:p>
        </p:txBody>
      </p:sp>
      <p:sp>
        <p:nvSpPr>
          <p:cNvPr id="8" name="矩形 7"/>
          <p:cNvSpPr/>
          <p:nvPr/>
        </p:nvSpPr>
        <p:spPr>
          <a:xfrm>
            <a:off x="5799438" y="1728238"/>
            <a:ext cx="5469924" cy="1790234"/>
          </a:xfrm>
          <a:prstGeom prst="rect">
            <a:avLst/>
          </a:prstGeom>
        </p:spPr>
        <p:txBody>
          <a:bodyPr wrap="square">
            <a:spAutoFit/>
          </a:bodyPr>
          <a:lstStyle/>
          <a:p>
            <a:pPr>
              <a:lnSpc>
                <a:spcPts val="2000"/>
              </a:lnSpc>
              <a:spcBef>
                <a:spcPct val="50000"/>
              </a:spcBef>
              <a:buClr>
                <a:srgbClr val="0000FF"/>
              </a:buClr>
            </a:pPr>
            <a:r>
              <a:rPr lang="zh-CN" altLang="en-US"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文献类别和检索方式：</a:t>
            </a:r>
            <a:endParaRPr lang="en-US" altLang="zh-CN"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nSpc>
                <a:spcPts val="2000"/>
              </a:lnSpc>
              <a:spcBef>
                <a:spcPct val="50000"/>
              </a:spcBef>
              <a:buClr>
                <a:srgbClr val="0000FF"/>
              </a:buClr>
            </a:pPr>
            <a:r>
              <a:rPr lang="en-US" altLang="zh-CN" sz="1600" b="1" dirty="0">
                <a:effectLst>
                  <a:outerShdw blurRad="38100" dist="38100" dir="2700000" algn="tl">
                    <a:srgbClr val="C0C0C0"/>
                  </a:outerShdw>
                </a:effectLst>
                <a:latin typeface="Yu Gothic Light" panose="020B0300000000000000" pitchFamily="34" charset="-128"/>
                <a:ea typeface="Yu Gothic Light" panose="020B0300000000000000" pitchFamily="34" charset="-128"/>
              </a:rPr>
              <a:t>        </a:t>
            </a:r>
            <a:r>
              <a:rPr lang="zh-CN" altLang="en-US" sz="1600" b="1" dirty="0">
                <a:effectLst>
                  <a:outerShdw blurRad="38100" dist="38100" dir="2700000" algn="tl">
                    <a:srgbClr val="C0C0C0"/>
                  </a:outerShdw>
                </a:effectLst>
                <a:latin typeface="Yu Gothic Light" panose="020B0300000000000000" pitchFamily="34" charset="-128"/>
                <a:ea typeface="Yu Gothic Light" panose="020B0300000000000000" pitchFamily="34" charset="-128"/>
              </a:rPr>
              <a:t>BJ</a:t>
            </a:r>
            <a:r>
              <a:rPr lang="en-US" altLang="zh-CN" sz="1600" b="1" dirty="0">
                <a:latin typeface="Yu Gothic Light" panose="020B0300000000000000" pitchFamily="34" charset="-128"/>
                <a:ea typeface="Yu Gothic Light" panose="020B0300000000000000" pitchFamily="34" charset="-128"/>
              </a:rPr>
              <a:t>INFOBANK</a:t>
            </a:r>
            <a:r>
              <a:rPr lang="zh-CN" altLang="en-US" sz="1600" dirty="0">
                <a:latin typeface="微软雅黑" panose="020B0503020204020204" pitchFamily="34" charset="-122"/>
                <a:ea typeface="微软雅黑" panose="020B0503020204020204" pitchFamily="34" charset="-122"/>
              </a:rPr>
              <a:t>平台提供的均为二次文献。</a:t>
            </a:r>
            <a:endParaRPr lang="en-US" altLang="zh-CN" sz="1600" dirty="0">
              <a:latin typeface="微软雅黑" panose="020B0503020204020204" pitchFamily="34" charset="-122"/>
              <a:ea typeface="微软雅黑" panose="020B0503020204020204" pitchFamily="34" charset="-122"/>
            </a:endParaRPr>
          </a:p>
          <a:p>
            <a:pPr>
              <a:lnSpc>
                <a:spcPts val="2000"/>
              </a:lnSpc>
              <a:spcBef>
                <a:spcPct val="50000"/>
              </a:spcBef>
              <a:buClr>
                <a:srgbClr val="0000FF"/>
              </a:buClr>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检索方式分为简易检索（直接查询），专业检索，二次检索，并库查询</a:t>
            </a:r>
            <a:endParaRPr lang="en-US" altLang="zh-CN" sz="1600" dirty="0">
              <a:latin typeface="微软雅黑" panose="020B0503020204020204" pitchFamily="34" charset="-122"/>
              <a:ea typeface="微软雅黑" panose="020B0503020204020204" pitchFamily="34" charset="-122"/>
            </a:endParaRPr>
          </a:p>
          <a:p>
            <a:pPr>
              <a:lnSpc>
                <a:spcPts val="2000"/>
              </a:lnSpc>
              <a:spcBef>
                <a:spcPct val="50000"/>
              </a:spcBef>
              <a:buClr>
                <a:srgbClr val="0000FF"/>
              </a:buClr>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千万篇文献秒级全文检索</a:t>
            </a:r>
          </a:p>
        </p:txBody>
      </p:sp>
      <p:sp>
        <p:nvSpPr>
          <p:cNvPr id="9" name="矩形 8"/>
          <p:cNvSpPr/>
          <p:nvPr/>
        </p:nvSpPr>
        <p:spPr>
          <a:xfrm>
            <a:off x="5799438" y="3659830"/>
            <a:ext cx="5469924" cy="1000274"/>
          </a:xfrm>
          <a:prstGeom prst="rect">
            <a:avLst/>
          </a:prstGeom>
        </p:spPr>
        <p:txBody>
          <a:bodyPr wrap="square">
            <a:spAutoFit/>
          </a:bodyPr>
          <a:lstStyle/>
          <a:p>
            <a:pPr>
              <a:lnSpc>
                <a:spcPts val="2000"/>
              </a:lnSpc>
              <a:spcBef>
                <a:spcPct val="50000"/>
              </a:spcBef>
              <a:buClr>
                <a:srgbClr val="0000FF"/>
              </a:buClr>
            </a:pPr>
            <a:r>
              <a:rPr lang="zh-CN" altLang="en-US"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数据库最小订购单元：</a:t>
            </a:r>
            <a:endParaRPr lang="en-US" altLang="zh-CN"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nSpc>
                <a:spcPts val="2000"/>
              </a:lnSpc>
              <a:spcBef>
                <a:spcPct val="50000"/>
              </a:spcBef>
              <a:buClr>
                <a:srgbClr val="0000FF"/>
              </a:buClr>
            </a:pPr>
            <a:r>
              <a:rPr lang="en-US" altLang="zh-CN"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en-US" altLang="zh-CN" sz="1600" dirty="0">
                <a:effectLst>
                  <a:outerShdw blurRad="38100" dist="38100" dir="2700000" algn="tl">
                    <a:srgbClr val="C0C0C0"/>
                  </a:outerShdw>
                </a:effectLst>
                <a:latin typeface="微软雅黑" panose="020B0503020204020204" pitchFamily="34" charset="-122"/>
                <a:ea typeface="微软雅黑" panose="020B0503020204020204" pitchFamily="34" charset="-122"/>
              </a:rPr>
              <a:t>14</a:t>
            </a:r>
            <a:r>
              <a:rPr lang="zh-CN" altLang="en-US" sz="1600" dirty="0">
                <a:effectLst>
                  <a:outerShdw blurRad="38100" dist="38100" dir="2700000" algn="tl">
                    <a:srgbClr val="C0C0C0"/>
                  </a:outerShdw>
                </a:effectLst>
                <a:latin typeface="微软雅黑" panose="020B0503020204020204" pitchFamily="34" charset="-122"/>
                <a:ea typeface="微软雅黑" panose="020B0503020204020204" pitchFamily="34" charset="-122"/>
              </a:rPr>
              <a:t>个子库作为一个整体库采购，分为远程锁定</a:t>
            </a:r>
            <a:r>
              <a:rPr lang="en-US" altLang="zh-CN" sz="1600" dirty="0">
                <a:effectLst>
                  <a:outerShdw blurRad="38100" dist="38100" dir="2700000" algn="tl">
                    <a:srgbClr val="C0C0C0"/>
                  </a:outerShdw>
                </a:effectLst>
                <a:latin typeface="微软雅黑" panose="020B0503020204020204" pitchFamily="34" charset="-122"/>
                <a:ea typeface="微软雅黑" panose="020B0503020204020204" pitchFamily="34" charset="-122"/>
              </a:rPr>
              <a:t>IP</a:t>
            </a:r>
            <a:r>
              <a:rPr lang="zh-CN" altLang="en-US" sz="1600" dirty="0">
                <a:effectLst>
                  <a:outerShdw blurRad="38100" dist="38100" dir="2700000" algn="tl">
                    <a:srgbClr val="C0C0C0"/>
                  </a:outerShdw>
                </a:effectLst>
                <a:latin typeface="微软雅黑" panose="020B0503020204020204" pitchFamily="34" charset="-122"/>
                <a:ea typeface="微软雅黑" panose="020B0503020204020204" pitchFamily="34" charset="-122"/>
              </a:rPr>
              <a:t>和镜像服务两种方式</a:t>
            </a:r>
          </a:p>
        </p:txBody>
      </p:sp>
      <p:sp>
        <p:nvSpPr>
          <p:cNvPr id="10" name="矩形 9"/>
          <p:cNvSpPr/>
          <p:nvPr/>
        </p:nvSpPr>
        <p:spPr>
          <a:xfrm>
            <a:off x="5799438" y="4801463"/>
            <a:ext cx="5469924" cy="1000274"/>
          </a:xfrm>
          <a:prstGeom prst="rect">
            <a:avLst/>
          </a:prstGeom>
        </p:spPr>
        <p:txBody>
          <a:bodyPr wrap="square">
            <a:spAutoFit/>
          </a:bodyPr>
          <a:lstStyle/>
          <a:p>
            <a:pPr>
              <a:lnSpc>
                <a:spcPts val="2000"/>
              </a:lnSpc>
              <a:spcBef>
                <a:spcPct val="50000"/>
              </a:spcBef>
              <a:buClr>
                <a:srgbClr val="0000FF"/>
              </a:buClr>
            </a:pPr>
            <a:r>
              <a:rPr lang="zh-CN" altLang="en-US"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客户服务支持  </a:t>
            </a:r>
            <a:r>
              <a:rPr lang="en-US" altLang="zh-CN"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p>
          <a:p>
            <a:pPr>
              <a:lnSpc>
                <a:spcPts val="2000"/>
              </a:lnSpc>
              <a:spcBef>
                <a:spcPct val="50000"/>
              </a:spcBef>
              <a:buClr>
                <a:srgbClr val="0000FF"/>
              </a:buClr>
            </a:pPr>
            <a:r>
              <a:rPr lang="zh-CN" altLang="en-US" sz="1600" dirty="0">
                <a:effectLst>
                  <a:outerShdw blurRad="38100" dist="38100" dir="2700000" algn="tl">
                    <a:srgbClr val="C0C0C0"/>
                  </a:outerShdw>
                </a:effectLst>
                <a:latin typeface="微软雅黑" panose="020B0503020204020204" pitchFamily="34" charset="-122"/>
                <a:ea typeface="微软雅黑" panose="020B0503020204020204" pitchFamily="34" charset="-122"/>
              </a:rPr>
              <a:t>       主动走访客户，提供</a:t>
            </a:r>
            <a:r>
              <a:rPr lang="en-US" altLang="zh-CN" sz="1600" dirty="0">
                <a:effectLst>
                  <a:outerShdw blurRad="38100" dist="38100" dir="2700000" algn="tl">
                    <a:srgbClr val="C0C0C0"/>
                  </a:outerShdw>
                </a:effectLst>
                <a:latin typeface="微软雅黑" panose="020B0503020204020204" pitchFamily="34" charset="-122"/>
                <a:ea typeface="微软雅黑" panose="020B0503020204020204" pitchFamily="34" charset="-122"/>
              </a:rPr>
              <a:t>COUNTER</a:t>
            </a:r>
            <a:r>
              <a:rPr lang="zh-CN" altLang="en-US" sz="1600" dirty="0">
                <a:effectLst>
                  <a:outerShdw blurRad="38100" dist="38100" dir="2700000" algn="tl">
                    <a:srgbClr val="C0C0C0"/>
                  </a:outerShdw>
                </a:effectLst>
                <a:latin typeface="微软雅黑" panose="020B0503020204020204" pitchFamily="34" charset="-122"/>
                <a:ea typeface="微软雅黑" panose="020B0503020204020204" pitchFamily="34" charset="-122"/>
              </a:rPr>
              <a:t>标准使用统计，及时解决问题反馈，为用户提供定期培训，并提供有限代查服务。</a:t>
            </a:r>
            <a:endParaRPr lang="zh-CN" alt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6225"/>
            <a:ext cx="9372600" cy="1182688"/>
          </a:xfrm>
        </p:spPr>
        <p:txBody>
          <a:bodyPr/>
          <a:lstStyle/>
          <a:p>
            <a:r>
              <a:rPr altLang="en-US" dirty="0">
                <a:latin typeface="微软雅黑" panose="020B0503020204020204" pitchFamily="34" charset="-122"/>
                <a:ea typeface="微软雅黑" panose="020B0503020204020204" pitchFamily="34" charset="-122"/>
              </a:rPr>
              <a:t>      数据库</a:t>
            </a:r>
            <a:r>
              <a:rPr lang="zh-CN" altLang="en-US" dirty="0">
                <a:latin typeface="微软雅黑" panose="020B0503020204020204" pitchFamily="34" charset="-122"/>
                <a:ea typeface="微软雅黑" panose="020B0503020204020204" pitchFamily="34" charset="-122"/>
              </a:rPr>
              <a:t>信息源</a:t>
            </a:r>
          </a:p>
        </p:txBody>
      </p:sp>
      <p:sp>
        <p:nvSpPr>
          <p:cNvPr id="3" name="矩形 2"/>
          <p:cNvSpPr/>
          <p:nvPr/>
        </p:nvSpPr>
        <p:spPr>
          <a:xfrm>
            <a:off x="1029729" y="2026563"/>
            <a:ext cx="6318421" cy="3630930"/>
          </a:xfrm>
          <a:prstGeom prst="rect">
            <a:avLst/>
          </a:prstGeom>
        </p:spPr>
        <p:txBody>
          <a:bodyPr wrap="square">
            <a:spAutoFit/>
          </a:bodyPr>
          <a:lstStyle/>
          <a:p>
            <a:pPr>
              <a:lnSpc>
                <a:spcPct val="90000"/>
              </a:lnSpc>
              <a:buFontTx/>
              <a:buNone/>
            </a:pPr>
            <a:r>
              <a:rPr lang="zh-CN" altLang="en-US" sz="1600" dirty="0">
                <a:latin typeface="微软雅黑" panose="020B0503020204020204" pitchFamily="34" charset="-122"/>
                <a:ea typeface="微软雅黑" panose="020B0503020204020204" pitchFamily="34" charset="-122"/>
              </a:rPr>
              <a:t>一、按地域分</a:t>
            </a:r>
            <a:endParaRPr lang="en-US" altLang="zh-CN" sz="1600" dirty="0">
              <a:latin typeface="微软雅黑" panose="020B0503020204020204" pitchFamily="34" charset="-122"/>
              <a:ea typeface="微软雅黑" panose="020B0503020204020204" pitchFamily="34" charset="-122"/>
            </a:endParaRPr>
          </a:p>
          <a:p>
            <a:pPr>
              <a:lnSpc>
                <a:spcPct val="90000"/>
              </a:lnSpc>
              <a:buFontTx/>
              <a:buNone/>
            </a:pPr>
            <a:r>
              <a:rPr lang="zh-CN" altLang="en-US" sz="1600" dirty="0">
                <a:latin typeface="微软雅黑" panose="020B0503020204020204" pitchFamily="34" charset="-122"/>
                <a:ea typeface="微软雅黑" panose="020B0503020204020204" pitchFamily="34" charset="-122"/>
              </a:rPr>
              <a:t>国内媒体1,</a:t>
            </a:r>
            <a:r>
              <a:rPr lang="en-US" altLang="zh-CN" sz="1600" dirty="0">
                <a:latin typeface="微软雅黑" panose="020B0503020204020204" pitchFamily="34" charset="-122"/>
                <a:ea typeface="微软雅黑" panose="020B0503020204020204" pitchFamily="34" charset="-122"/>
              </a:rPr>
              <a:t>252</a:t>
            </a:r>
            <a:r>
              <a:rPr lang="zh-CN" altLang="en-US" sz="1600" dirty="0">
                <a:latin typeface="微软雅黑" panose="020B0503020204020204" pitchFamily="34" charset="-122"/>
                <a:ea typeface="微软雅黑" panose="020B0503020204020204" pitchFamily="34" charset="-122"/>
              </a:rPr>
              <a:t>家</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国外媒体</a:t>
            </a:r>
            <a:r>
              <a:rPr lang="en-US" altLang="zh-CN" sz="1600" dirty="0">
                <a:latin typeface="微软雅黑" panose="020B0503020204020204" pitchFamily="34" charset="-122"/>
                <a:ea typeface="微软雅黑" panose="020B0503020204020204" pitchFamily="34" charset="-122"/>
              </a:rPr>
              <a:t>112</a:t>
            </a:r>
            <a:r>
              <a:rPr lang="zh-CN" altLang="en-US" sz="1600" dirty="0">
                <a:latin typeface="微软雅黑" panose="020B0503020204020204" pitchFamily="34" charset="-122"/>
                <a:ea typeface="微软雅黑" panose="020B0503020204020204" pitchFamily="34" charset="-122"/>
              </a:rPr>
              <a:t>家</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台港澳媒体10</a:t>
            </a:r>
            <a:r>
              <a:rPr lang="en-US" altLang="zh-CN" sz="1600" dirty="0">
                <a:latin typeface="微软雅黑" panose="020B0503020204020204" pitchFamily="34" charset="-122"/>
                <a:ea typeface="微软雅黑" panose="020B0503020204020204" pitchFamily="34" charset="-122"/>
              </a:rPr>
              <a:t>0</a:t>
            </a:r>
            <a:r>
              <a:rPr lang="zh-CN" altLang="en-US" sz="1600" dirty="0">
                <a:latin typeface="微软雅黑" panose="020B0503020204020204" pitchFamily="34" charset="-122"/>
                <a:ea typeface="微软雅黑" panose="020B0503020204020204" pitchFamily="34" charset="-122"/>
              </a:rPr>
              <a:t>家</a:t>
            </a:r>
          </a:p>
          <a:p>
            <a:pPr>
              <a:lnSpc>
                <a:spcPct val="90000"/>
              </a:lnSpc>
              <a:buFontTx/>
              <a:buNone/>
            </a:pPr>
            <a:r>
              <a:rPr lang="zh-CN" altLang="en-US" sz="1600" dirty="0">
                <a:latin typeface="微软雅黑" panose="020B0503020204020204" pitchFamily="34" charset="-122"/>
                <a:ea typeface="微软雅黑" panose="020B0503020204020204" pitchFamily="34" charset="-122"/>
              </a:rPr>
              <a:t>二、按媒介分：</a:t>
            </a:r>
          </a:p>
          <a:p>
            <a:pPr>
              <a:lnSpc>
                <a:spcPct val="90000"/>
              </a:lnSpc>
              <a:buFontTx/>
              <a:buNone/>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1、平面媒体61</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家：</a:t>
            </a:r>
          </a:p>
          <a:p>
            <a:pPr>
              <a:lnSpc>
                <a:spcPct val="90000"/>
              </a:lnSpc>
              <a:buFontTx/>
              <a:buNone/>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（1）报纸4</a:t>
            </a:r>
            <a:r>
              <a:rPr lang="en-US" altLang="zh-CN" sz="1600" dirty="0">
                <a:latin typeface="微软雅黑" panose="020B0503020204020204" pitchFamily="34" charset="-122"/>
                <a:ea typeface="微软雅黑" panose="020B0503020204020204" pitchFamily="34" charset="-122"/>
              </a:rPr>
              <a:t>90</a:t>
            </a:r>
            <a:r>
              <a:rPr lang="zh-CN" altLang="en-US" sz="1600" dirty="0">
                <a:latin typeface="微软雅黑" panose="020B0503020204020204" pitchFamily="34" charset="-122"/>
                <a:ea typeface="微软雅黑" panose="020B0503020204020204" pitchFamily="34" charset="-122"/>
              </a:rPr>
              <a:t>家：其中国内4</a:t>
            </a:r>
            <a:r>
              <a:rPr lang="en-US" altLang="zh-CN" sz="1600" dirty="0">
                <a:latin typeface="微软雅黑" panose="020B0503020204020204" pitchFamily="34" charset="-122"/>
                <a:ea typeface="微软雅黑" panose="020B0503020204020204" pitchFamily="34" charset="-122"/>
              </a:rPr>
              <a:t>28</a:t>
            </a:r>
            <a:r>
              <a:rPr lang="zh-CN" altLang="en-US" sz="1600" dirty="0">
                <a:latin typeface="微软雅黑" panose="020B0503020204020204" pitchFamily="34" charset="-122"/>
                <a:ea typeface="微软雅黑" panose="020B0503020204020204" pitchFamily="34" charset="-122"/>
              </a:rPr>
              <a:t>家</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国外</a:t>
            </a:r>
            <a:r>
              <a:rPr lang="en-US" altLang="zh-CN" sz="1600" dirty="0">
                <a:latin typeface="微软雅黑" panose="020B0503020204020204" pitchFamily="34" charset="-122"/>
                <a:ea typeface="微软雅黑" panose="020B0503020204020204" pitchFamily="34" charset="-122"/>
              </a:rPr>
              <a:t>62</a:t>
            </a:r>
            <a:r>
              <a:rPr lang="zh-CN" altLang="en-US" sz="1600" dirty="0">
                <a:latin typeface="微软雅黑" panose="020B0503020204020204" pitchFamily="34" charset="-122"/>
                <a:ea typeface="微软雅黑" panose="020B0503020204020204" pitchFamily="34" charset="-122"/>
              </a:rPr>
              <a:t>家</a:t>
            </a:r>
          </a:p>
          <a:p>
            <a:pPr>
              <a:lnSpc>
                <a:spcPct val="90000"/>
              </a:lnSpc>
              <a:buFontTx/>
              <a:buNone/>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（2）杂志1</a:t>
            </a:r>
            <a:r>
              <a:rPr lang="en-US" altLang="zh-CN" sz="1600" dirty="0">
                <a:latin typeface="微软雅黑" panose="020B0503020204020204" pitchFamily="34" charset="-122"/>
                <a:ea typeface="微软雅黑" panose="020B0503020204020204" pitchFamily="34" charset="-122"/>
              </a:rPr>
              <a:t>28</a:t>
            </a:r>
            <a:r>
              <a:rPr lang="zh-CN" altLang="en-US" sz="1600" dirty="0">
                <a:latin typeface="微软雅黑" panose="020B0503020204020204" pitchFamily="34" charset="-122"/>
                <a:ea typeface="微软雅黑" panose="020B0503020204020204" pitchFamily="34" charset="-122"/>
              </a:rPr>
              <a:t>家：</a:t>
            </a:r>
            <a:r>
              <a:rPr lang="en-US" altLang="zh-CN" sz="1600" dirty="0" err="1">
                <a:latin typeface="微软雅黑" panose="020B0503020204020204" pitchFamily="34" charset="-122"/>
                <a:ea typeface="微软雅黑" panose="020B0503020204020204" pitchFamily="34" charset="-122"/>
              </a:rPr>
              <a:t>其中国内</a:t>
            </a: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93</a:t>
            </a:r>
            <a:r>
              <a:rPr lang="zh-CN" altLang="en-US" sz="1600" dirty="0">
                <a:latin typeface="微软雅黑" panose="020B0503020204020204" pitchFamily="34" charset="-122"/>
                <a:ea typeface="微软雅黑" panose="020B0503020204020204" pitchFamily="34" charset="-122"/>
              </a:rPr>
              <a:t>家</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国外</a:t>
            </a:r>
            <a:r>
              <a:rPr lang="en-US" altLang="zh-CN" sz="1600" dirty="0">
                <a:latin typeface="微软雅黑" panose="020B0503020204020204" pitchFamily="34" charset="-122"/>
                <a:ea typeface="微软雅黑" panose="020B0503020204020204" pitchFamily="34" charset="-122"/>
              </a:rPr>
              <a:t>31</a:t>
            </a:r>
            <a:r>
              <a:rPr lang="zh-CN" altLang="en-US" sz="1600" dirty="0">
                <a:latin typeface="微软雅黑" panose="020B0503020204020204" pitchFamily="34" charset="-122"/>
                <a:ea typeface="微软雅黑" panose="020B0503020204020204" pitchFamily="34" charset="-122"/>
              </a:rPr>
              <a:t>家</a:t>
            </a:r>
          </a:p>
          <a:p>
            <a:pPr>
              <a:lnSpc>
                <a:spcPct val="90000"/>
              </a:lnSpc>
              <a:buFontTx/>
              <a:buNone/>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2、网络媒体</a:t>
            </a:r>
            <a:r>
              <a:rPr lang="en-US" altLang="zh-CN" sz="1600" dirty="0">
                <a:latin typeface="微软雅黑" panose="020B0503020204020204" pitchFamily="34" charset="-122"/>
                <a:ea typeface="微软雅黑" panose="020B0503020204020204" pitchFamily="34" charset="-122"/>
              </a:rPr>
              <a:t>850</a:t>
            </a:r>
            <a:r>
              <a:rPr lang="zh-CN" altLang="en-US" sz="1600" dirty="0">
                <a:latin typeface="微软雅黑" panose="020B0503020204020204" pitchFamily="34" charset="-122"/>
                <a:ea typeface="微软雅黑" panose="020B0503020204020204" pitchFamily="34" charset="-122"/>
              </a:rPr>
              <a:t>家：</a:t>
            </a:r>
          </a:p>
          <a:p>
            <a:pPr>
              <a:lnSpc>
                <a:spcPct val="90000"/>
              </a:lnSpc>
              <a:buFontTx/>
              <a:buNone/>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（1）国内网站</a:t>
            </a:r>
            <a:r>
              <a:rPr lang="en-US" altLang="zh-CN" sz="1600" dirty="0">
                <a:latin typeface="微软雅黑" panose="020B0503020204020204" pitchFamily="34" charset="-122"/>
                <a:ea typeface="微软雅黑" panose="020B0503020204020204" pitchFamily="34" charset="-122"/>
              </a:rPr>
              <a:t>668</a:t>
            </a:r>
            <a:r>
              <a:rPr lang="zh-CN" altLang="en-US" sz="1600" dirty="0">
                <a:latin typeface="微软雅黑" panose="020B0503020204020204" pitchFamily="34" charset="-122"/>
                <a:ea typeface="微软雅黑" panose="020B0503020204020204" pitchFamily="34" charset="-122"/>
              </a:rPr>
              <a:t>家</a:t>
            </a:r>
          </a:p>
          <a:p>
            <a:pPr>
              <a:lnSpc>
                <a:spcPct val="90000"/>
              </a:lnSpc>
              <a:buFontTx/>
              <a:buNone/>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（2）国外中文网站</a:t>
            </a:r>
            <a:r>
              <a:rPr lang="en-US" altLang="zh-CN" sz="1600" dirty="0">
                <a:latin typeface="微软雅黑" panose="020B0503020204020204" pitchFamily="34" charset="-122"/>
                <a:ea typeface="微软雅黑" panose="020B0503020204020204" pitchFamily="34" charset="-122"/>
              </a:rPr>
              <a:t>76</a:t>
            </a:r>
            <a:r>
              <a:rPr lang="zh-CN" altLang="en-US" sz="1600" dirty="0">
                <a:latin typeface="微软雅黑" panose="020B0503020204020204" pitchFamily="34" charset="-122"/>
                <a:ea typeface="微软雅黑" panose="020B0503020204020204" pitchFamily="34" charset="-122"/>
              </a:rPr>
              <a:t>家</a:t>
            </a:r>
          </a:p>
          <a:p>
            <a:pPr>
              <a:lnSpc>
                <a:spcPct val="90000"/>
              </a:lnSpc>
              <a:buFontTx/>
              <a:buNone/>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（3）国外英文网站</a:t>
            </a:r>
            <a:r>
              <a:rPr lang="en-US" altLang="zh-CN" sz="1600" dirty="0">
                <a:latin typeface="微软雅黑" panose="020B0503020204020204" pitchFamily="34" charset="-122"/>
                <a:ea typeface="微软雅黑" panose="020B0503020204020204" pitchFamily="34" charset="-122"/>
              </a:rPr>
              <a:t>33</a:t>
            </a:r>
            <a:r>
              <a:rPr lang="zh-CN" altLang="en-US" sz="1600" dirty="0">
                <a:latin typeface="微软雅黑" panose="020B0503020204020204" pitchFamily="34" charset="-122"/>
                <a:ea typeface="微软雅黑" panose="020B0503020204020204" pitchFamily="34" charset="-122"/>
              </a:rPr>
              <a:t>家</a:t>
            </a:r>
            <a:endParaRPr lang="en-US" altLang="zh-CN" sz="1600" dirty="0">
              <a:latin typeface="微软雅黑" panose="020B0503020204020204" pitchFamily="34" charset="-122"/>
              <a:ea typeface="微软雅黑" panose="020B0503020204020204" pitchFamily="34" charset="-122"/>
            </a:endParaRPr>
          </a:p>
          <a:p>
            <a:pPr>
              <a:lnSpc>
                <a:spcPct val="90000"/>
              </a:lnSpc>
              <a:buFontTx/>
              <a:buNone/>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）国内论坛</a:t>
            </a:r>
            <a:r>
              <a:rPr lang="en-US" altLang="zh-CN" sz="1600" dirty="0">
                <a:latin typeface="微软雅黑" panose="020B0503020204020204" pitchFamily="34" charset="-122"/>
                <a:ea typeface="微软雅黑" panose="020B0503020204020204" pitchFamily="34" charset="-122"/>
              </a:rPr>
              <a:t>51</a:t>
            </a:r>
            <a:r>
              <a:rPr lang="zh-CN" altLang="en-US" sz="1600" dirty="0">
                <a:latin typeface="微软雅黑" panose="020B0503020204020204" pitchFamily="34" charset="-122"/>
                <a:ea typeface="微软雅黑" panose="020B0503020204020204" pitchFamily="34" charset="-122"/>
              </a:rPr>
              <a:t>家</a:t>
            </a:r>
          </a:p>
          <a:p>
            <a:pPr>
              <a:lnSpc>
                <a:spcPct val="90000"/>
              </a:lnSpc>
              <a:buFontTx/>
              <a:buNone/>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）国内博客1</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家</a:t>
            </a:r>
          </a:p>
          <a:p>
            <a:pPr>
              <a:lnSpc>
                <a:spcPct val="90000"/>
              </a:lnSpc>
              <a:buFontTx/>
              <a:buNone/>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）国外博客1</a:t>
            </a:r>
            <a:r>
              <a:rPr lang="en-US" altLang="zh-CN" sz="1600" dirty="0">
                <a:latin typeface="微软雅黑" panose="020B0503020204020204" pitchFamily="34" charset="-122"/>
                <a:ea typeface="微软雅黑" panose="020B0503020204020204" pitchFamily="34" charset="-122"/>
              </a:rPr>
              <a:t>0</a:t>
            </a:r>
            <a:r>
              <a:rPr lang="zh-CN" altLang="en-US" sz="1600" dirty="0">
                <a:latin typeface="微软雅黑" panose="020B0503020204020204" pitchFamily="34" charset="-122"/>
                <a:ea typeface="微软雅黑" panose="020B0503020204020204" pitchFamily="34" charset="-122"/>
              </a:rPr>
              <a:t>家</a:t>
            </a:r>
            <a:endParaRPr lang="en-US" altLang="zh-CN" sz="1600" dirty="0">
              <a:latin typeface="微软雅黑" panose="020B0503020204020204" pitchFamily="34" charset="-122"/>
              <a:ea typeface="微软雅黑" panose="020B0503020204020204" pitchFamily="34" charset="-122"/>
            </a:endParaRPr>
          </a:p>
          <a:p>
            <a:pPr>
              <a:lnSpc>
                <a:spcPct val="90000"/>
              </a:lnSpc>
              <a:buFontTx/>
              <a:buNone/>
            </a:pPr>
            <a:endParaRPr lang="en-US" altLang="zh-CN" sz="1600" dirty="0">
              <a:latin typeface="微软雅黑" panose="020B0503020204020204" pitchFamily="34" charset="-122"/>
              <a:ea typeface="微软雅黑" panose="020B0503020204020204" pitchFamily="34" charset="-122"/>
            </a:endParaRPr>
          </a:p>
          <a:p>
            <a:pPr>
              <a:lnSpc>
                <a:spcPct val="90000"/>
              </a:lnSpc>
              <a:buFontTx/>
              <a:buNone/>
            </a:pPr>
            <a:endParaRPr lang="en-US" altLang="zh-CN" sz="1600" dirty="0">
              <a:latin typeface="微软雅黑" panose="020B0503020204020204" pitchFamily="34" charset="-122"/>
              <a:ea typeface="微软雅黑" panose="020B0503020204020204" pitchFamily="34" charset="-122"/>
            </a:endParaRPr>
          </a:p>
          <a:p>
            <a:pPr>
              <a:lnSpc>
                <a:spcPct val="90000"/>
              </a:lnSpc>
              <a:buFontTx/>
              <a:buNone/>
            </a:pPr>
            <a:r>
              <a:rPr lang="zh-CN" altLang="en-US" sz="1600" dirty="0">
                <a:latin typeface="微软雅黑" panose="020B0503020204020204" pitchFamily="34" charset="-122"/>
                <a:ea typeface="微软雅黑" panose="020B0503020204020204" pitchFamily="34" charset="-122"/>
              </a:rPr>
              <a:t>截止20</a:t>
            </a:r>
            <a:r>
              <a:rPr lang="en-US" sz="1600" dirty="0">
                <a:latin typeface="微软雅黑" panose="020B0503020204020204" pitchFamily="34" charset="-122"/>
                <a:ea typeface="微软雅黑" panose="020B0503020204020204" pitchFamily="34" charset="-122"/>
              </a:rPr>
              <a:t>23</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，共监测收录媒体源总数为</a:t>
            </a:r>
            <a:r>
              <a:rPr lang="zh-CN" altLang="en-US" sz="1600" dirty="0">
                <a:latin typeface="微软雅黑" panose="020B0503020204020204" pitchFamily="34" charset="-122"/>
                <a:ea typeface="微软雅黑" panose="020B0503020204020204" pitchFamily="34" charset="-122"/>
              </a:rPr>
              <a:t>1,</a:t>
            </a:r>
            <a:r>
              <a:rPr lang="en-US" altLang="zh-CN" sz="1600" dirty="0">
                <a:latin typeface="微软雅黑" panose="020B0503020204020204" pitchFamily="34" charset="-122"/>
                <a:ea typeface="微软雅黑" panose="020B0503020204020204" pitchFamily="34" charset="-122"/>
              </a:rPr>
              <a:t>464</a:t>
            </a:r>
            <a:r>
              <a:rPr lang="zh-CN" altLang="en-US" sz="1600" dirty="0">
                <a:latin typeface="微软雅黑" panose="020B0503020204020204" pitchFamily="34" charset="-122"/>
                <a:ea typeface="微软雅黑" panose="020B0503020204020204" pitchFamily="34" charset="-122"/>
              </a:rPr>
              <a:t>家媒体。</a:t>
            </a:r>
          </a:p>
        </p:txBody>
      </p:sp>
      <p:pic>
        <p:nvPicPr>
          <p:cNvPr id="1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5227" y="2801933"/>
            <a:ext cx="30099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213052" y="480835"/>
            <a:ext cx="4141341" cy="45811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b="1" dirty="0">
                <a:solidFill>
                  <a:srgbClr val="0070C0"/>
                </a:solidFill>
                <a:latin typeface="微软雅黑" panose="020B0503020204020204" pitchFamily="34" charset="-122"/>
                <a:ea typeface="微软雅黑" panose="020B0503020204020204" pitchFamily="34" charset="-122"/>
              </a:rPr>
              <a:t>高校财经数据库分库介绍</a:t>
            </a:r>
          </a:p>
        </p:txBody>
      </p:sp>
      <p:graphicFrame>
        <p:nvGraphicFramePr>
          <p:cNvPr id="6" name="Group 47"/>
          <p:cNvGraphicFramePr>
            <a:graphicFrameLocks noGrp="1"/>
          </p:cNvGraphicFramePr>
          <p:nvPr/>
        </p:nvGraphicFramePr>
        <p:xfrm>
          <a:off x="1301914" y="1361589"/>
          <a:ext cx="10441160" cy="4654926"/>
        </p:xfrm>
        <a:graphic>
          <a:graphicData uri="http://schemas.openxmlformats.org/drawingml/2006/table">
            <a:tbl>
              <a:tblPr/>
              <a:tblGrid>
                <a:gridCol w="438347">
                  <a:extLst>
                    <a:ext uri="{9D8B030D-6E8A-4147-A177-3AD203B41FA5}">
                      <a16:colId xmlns:a16="http://schemas.microsoft.com/office/drawing/2014/main" val="20000"/>
                    </a:ext>
                  </a:extLst>
                </a:gridCol>
                <a:gridCol w="2444660">
                  <a:extLst>
                    <a:ext uri="{9D8B030D-6E8A-4147-A177-3AD203B41FA5}">
                      <a16:colId xmlns:a16="http://schemas.microsoft.com/office/drawing/2014/main" val="20001"/>
                    </a:ext>
                  </a:extLst>
                </a:gridCol>
                <a:gridCol w="7558153">
                  <a:extLst>
                    <a:ext uri="{9D8B030D-6E8A-4147-A177-3AD203B41FA5}">
                      <a16:colId xmlns:a16="http://schemas.microsoft.com/office/drawing/2014/main" val="20002"/>
                    </a:ext>
                  </a:extLst>
                </a:gridCol>
              </a:tblGrid>
              <a:tr h="505879">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中国经济新闻库</a:t>
                      </a:r>
                    </a:p>
                    <a:p>
                      <a:pPr marL="0" marR="0" lvl="0" indent="0" algn="ctr" defTabSz="914400" rtl="0" eaLnBrk="1" fontAlgn="base" latinLnBrk="0" hangingPunct="1">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收录时间：1992年至今</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20000"/>
                        </a:spcBef>
                        <a:spcAft>
                          <a:spcPct val="0"/>
                        </a:spcAft>
                        <a:buClrTx/>
                        <a:buSzTx/>
                        <a:buFontTx/>
                        <a:buNone/>
                      </a:pPr>
                      <a:r>
                        <a:rPr kumimoji="0" lang="zh-CN"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本数据库收录了中国范围内及相关的海外商业经济信息，以消息报导为主，数据源自中国千余种报章与期刊及部分合作伙伴提供的专业信息，按行业及地域分类，共包含</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19</a:t>
                      </a:r>
                      <a:r>
                        <a:rPr kumimoji="0" lang="zh-CN"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个领域</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197</a:t>
                      </a:r>
                      <a:r>
                        <a:rPr kumimoji="0" lang="zh-CN"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个类别。</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r>
                        <a:rPr kumimoji="0" lang="zh-CN"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本</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子</a:t>
                      </a:r>
                      <a:r>
                        <a:rPr kumimoji="0" lang="zh-CN"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库每日更新。</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12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2</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中国商业报告库</a:t>
                      </a:r>
                    </a:p>
                    <a:p>
                      <a:pPr marL="0" marR="0" lvl="0" indent="0" algn="ctr" defTabSz="914400" rtl="0" eaLnBrk="1" fontAlgn="base" latinLnBrk="0" hangingPunct="1">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收录时间：1992年至今</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r>
                        <a:rPr kumimoji="0" lang="zh-CN"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本数据库收录了中国范围内及相关的海外商业经济信息，以分析综述及报告为主（包括政府部门公布的各行业公报内容），数据源自中国千余种报章与期刊及部分合作伙伴提供的专业信息，按行业及地域分类，共包含</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19</a:t>
                      </a:r>
                      <a:r>
                        <a:rPr kumimoji="0" lang="zh-CN"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个领域</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197</a:t>
                      </a:r>
                      <a:r>
                        <a:rPr kumimoji="0" lang="zh-CN"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个类别。</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r>
                        <a:rPr kumimoji="0" lang="zh-CN"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本</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子库</a:t>
                      </a:r>
                      <a:r>
                        <a:rPr kumimoji="0" lang="zh-CN"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每日更新。</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 </a:t>
                      </a:r>
                      <a:endParaRPr kumimoji="0" lang="zh-CN"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865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中国法律法规库</a:t>
                      </a:r>
                    </a:p>
                    <a:p>
                      <a:pPr marL="0" marR="0" lvl="0" indent="0" algn="ctr" defTabSz="914400" rtl="0" eaLnBrk="1" fontAlgn="base" latinLnBrk="0" hangingPunct="1">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收录时间：1949年至今</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本数据库收录了本数据库收集并增补中华人民共和国自</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1949</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年以来的各类法律法规及条例案例全文（包括地方及行业法律法规）。数据源自中国千余种报章与期刊、部分政府官网及政府部门公报专刊，按行业及颁文机构分类，共包含</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个领域</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53</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个类别。（本子库每日更新。）</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765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中国统计数据库</a:t>
                      </a:r>
                    </a:p>
                    <a:p>
                      <a:pPr marL="0" marR="0" lvl="0" indent="0" algn="ctr" defTabSz="914400" rtl="0" eaLnBrk="1" fontAlgn="base" latinLnBrk="0" hangingPunct="1">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收录时间：1949年至今</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大部分数据收录自</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1995</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年以来国家级统计年鉴、各主要行业的统计年鉴、海关统计、经济统计快报、中国统计月报、中国经济景气月报等月度及季度统计资料，其中部分数据可追溯至</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1949</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年，亦包括部分海外地区的统计数据。数据按行业及地域分类，数据日期以同一篇文献中的最后日期为准。例：</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中国统计年鉴</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1999》</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中绝大部分为</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1998</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年的统计数字，数据时间即为</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19981231</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。资料按</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54</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个行业分类。（本子库定期更新。） </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4417">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5</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中国上市公司文献库</a:t>
                      </a:r>
                    </a:p>
                    <a:p>
                      <a:pPr marL="0" marR="0" lvl="0" indent="0" algn="ctr" defTabSz="914400" rtl="0" eaLnBrk="1" fontAlgn="base" latinLnBrk="0" hangingPunct="1">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收录时间：1993年至今</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本数据库收录了中国上市公司（包括</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股、</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B</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股及</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H</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股）的资料，内容包括在上海和深圳证券市场的上市公司，在中国证监会指定上市公司信息披露媒体上发布的各类招股书、上市公告、重要决议等文献资料，按股票简称及地域分类。 （本子库每日更新。 ）</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3552">
                <a:tc>
                  <a:txBody>
                    <a:bodyPr/>
                    <a:lstStyle/>
                    <a:p>
                      <a:pPr marL="0" marR="0" lvl="0" indent="0" algn="ctr" defTabSz="914400" rtl="0" eaLnBrk="1" fontAlgn="base" latinLnBrk="0" hangingPunct="1">
                        <a:spcBef>
                          <a:spcPct val="20000"/>
                        </a:spcBef>
                        <a:spcAft>
                          <a:spcPct val="0"/>
                        </a:spcAft>
                        <a:buClrTx/>
                        <a:buSzTx/>
                        <a:buFontTx/>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6</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中国环球商讯库</a:t>
                      </a:r>
                    </a:p>
                    <a:p>
                      <a:pPr marL="0" marR="0" lvl="0" indent="0" algn="ctr" defTabSz="914400" rtl="0" eaLnBrk="1" fontAlgn="base" latinLnBrk="0" hangingPunct="1">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收录时间：199</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8</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年至今</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本数据库保存了</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China INFOBANK</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网站自</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1998</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年以来实时播发的“环球商讯”的全部新闻文献。</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INFOBANK</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每日对八大领域的重要资讯进行精选自主编辑，为用户提供精选资讯供参阅。（具体包括：中国要闻、国际要闻、金融要闻、商业要闻、科技要闻、社会新闻、港澳快讯、台湾新闻）。（本子库实时更新。） </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6139">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7</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中国医疗健康库</a:t>
                      </a:r>
                    </a:p>
                    <a:p>
                      <a:pPr marL="0" marR="0" lvl="0" indent="0" algn="ctr" defTabSz="914400" rtl="0" eaLnBrk="1" fontAlgn="base" latinLnBrk="0" hangingPunct="1">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收录时间：</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1995</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年至今</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本数据库收录了中国内地权威平面媒体和互联网网站等近千家新闻机构发布的中国医疗科研、新医药、专业医院、知名医生研究成果、病理健康资讯。并根据中国国内疾病的科室及国内常见疾病将信息分类，共包含</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33</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个类别。（本子库每日更新。）</a:t>
                      </a:r>
                    </a:p>
                  </a:txBody>
                  <a:tcPr marT="45718" marB="4571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文本框 6"/>
          <p:cNvSpPr txBox="1"/>
          <p:nvPr/>
        </p:nvSpPr>
        <p:spPr>
          <a:xfrm>
            <a:off x="509826" y="2719556"/>
            <a:ext cx="553998" cy="1938992"/>
          </a:xfrm>
          <a:prstGeom prst="rect">
            <a:avLst/>
          </a:prstGeom>
          <a:noFill/>
        </p:spPr>
        <p:txBody>
          <a:bodyPr vert="eaVert" wrap="none" rtlCol="0">
            <a:spAutoFit/>
          </a:bodyPr>
          <a:lstStyle/>
          <a:p>
            <a:r>
              <a:rPr lang="zh-CN" altLang="en-US" sz="2400" dirty="0">
                <a:solidFill>
                  <a:srgbClr val="C00000"/>
                </a:solidFill>
                <a:latin typeface="微软雅黑" panose="020B0503020204020204" pitchFamily="34" charset="-122"/>
                <a:ea typeface="微软雅黑" panose="020B0503020204020204" pitchFamily="34" charset="-122"/>
              </a:rPr>
              <a:t>每日更新子库</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213052" y="480835"/>
            <a:ext cx="4141341" cy="45811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zh-CN" altLang="en-US" b="1" dirty="0">
                <a:solidFill>
                  <a:srgbClr val="0070C0"/>
                </a:solidFill>
                <a:latin typeface="微软雅黑" panose="020B0503020204020204" pitchFamily="34" charset="-122"/>
                <a:ea typeface="微软雅黑" panose="020B0503020204020204" pitchFamily="34" charset="-122"/>
              </a:rPr>
              <a:t>高校财经数据库分库介绍</a:t>
            </a:r>
          </a:p>
        </p:txBody>
      </p:sp>
      <p:graphicFrame>
        <p:nvGraphicFramePr>
          <p:cNvPr id="8" name="Group 39"/>
          <p:cNvGraphicFramePr>
            <a:graphicFrameLocks noGrp="1"/>
          </p:cNvGraphicFramePr>
          <p:nvPr/>
        </p:nvGraphicFramePr>
        <p:xfrm>
          <a:off x="2159904" y="1448050"/>
          <a:ext cx="9433048" cy="3955217"/>
        </p:xfrm>
        <a:graphic>
          <a:graphicData uri="http://schemas.openxmlformats.org/drawingml/2006/table">
            <a:tbl>
              <a:tblPr/>
              <a:tblGrid>
                <a:gridCol w="43204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6408712">
                  <a:extLst>
                    <a:ext uri="{9D8B030D-6E8A-4147-A177-3AD203B41FA5}">
                      <a16:colId xmlns:a16="http://schemas.microsoft.com/office/drawing/2014/main" val="20002"/>
                    </a:ext>
                  </a:extLst>
                </a:gridCol>
              </a:tblGrid>
              <a:tr h="74321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a:t>
                      </a: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香港上市公司资料库（中文）</a:t>
                      </a:r>
                      <a:endPar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en-US"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1998</a:t>
                      </a: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a:t>
                      </a: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en-US"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2001</a:t>
                      </a: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a:t>
                      </a: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本库收集了香港</a:t>
                      </a:r>
                      <a:r>
                        <a:rPr kumimoji="0" lang="en-US"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1000</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多家上市公司</a:t>
                      </a:r>
                      <a:r>
                        <a:rPr kumimoji="0" lang="en-US"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1999</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年以来公开披露的各类公告及业绩简述。可按公司代码、行业分类、公告型进行分类检索，为用户提供了一个全面了解香港上市公司动态的有效途径。</a:t>
                      </a:r>
                      <a:endParaRPr kumimoji="0" lang="zh-CN"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6586">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2</a:t>
                      </a: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English Publications</a:t>
                      </a: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英语经济新闻。</a:t>
                      </a: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0192">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a:t>
                      </a: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中国企业产品库</a:t>
                      </a: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本数据库收录了中国27万余家各行业企业基本情况及产品资料。文献分为十三个大类。</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815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4</a:t>
                      </a: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中国中央及地方政府机构库</a:t>
                      </a: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本数据库保存了中央国务院部委机构及地方政府各部门资料，内容包括各机构的负责人、机构职能、地址、 电话等主要资料。</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8866">
                <a:tc>
                  <a:txBody>
                    <a:bodyPr/>
                    <a:lstStyle/>
                    <a:p>
                      <a:pPr marL="0" marR="0" lvl="0" indent="0" algn="ctr" defTabSz="914400" rtl="0" eaLnBrk="1" fontAlgn="base" latinLnBrk="0" hangingPunct="1">
                        <a:spcBef>
                          <a:spcPct val="20000"/>
                        </a:spcBef>
                        <a:spcAft>
                          <a:spcPct val="0"/>
                        </a:spcAft>
                        <a:buClrTx/>
                        <a:buSzTx/>
                        <a:buFontTx/>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5</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中国拟建在建项目数据库</a:t>
                      </a: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defRPr/>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本数据库收集经国家批准建设的各行业投资总额在人民币</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1000</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万元以上的各行业拟建和部分在建项目的详细资料。</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607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6</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中国人物库</a:t>
                      </a: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本数据库提供详尽的中国主要政治人物、工业家、银行家、企业家, 科学家以及其他著名人物的简历及有关的资料。文献内容主要根据对中国八百多种公开发行资料的搜集而生成。</a:t>
                      </a: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1181">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7</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20000"/>
                        </a:spcBef>
                        <a:spcAft>
                          <a:spcPct val="0"/>
                        </a:spcAft>
                        <a:buClrTx/>
                        <a:buSzTx/>
                        <a:buFontTx/>
                        <a:buNone/>
                      </a:pP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名词解释库</a:t>
                      </a: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2000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本数据库主要提供有关中国大陆所使用的经济、金融、科技等行业的名词解释，以帮助海外用户更好地了解文献中上述行业名词的准确定义。</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3346" marR="93346" marT="46671" marB="4667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9" name="文本框 8"/>
          <p:cNvSpPr txBox="1"/>
          <p:nvPr/>
        </p:nvSpPr>
        <p:spPr>
          <a:xfrm>
            <a:off x="1213052" y="2664023"/>
            <a:ext cx="553998" cy="1656184"/>
          </a:xfrm>
          <a:prstGeom prst="rect">
            <a:avLst/>
          </a:prstGeom>
          <a:noFill/>
        </p:spPr>
        <p:txBody>
          <a:bodyPr vert="eaVert" wrap="square" rtlCol="0">
            <a:spAutoFit/>
          </a:bodyPr>
          <a:lstStyle/>
          <a:p>
            <a:r>
              <a:rPr lang="zh-CN" altLang="en-US" sz="2400" dirty="0">
                <a:solidFill>
                  <a:srgbClr val="C00000"/>
                </a:solidFill>
                <a:latin typeface="微软雅黑" panose="020B0503020204020204" pitchFamily="34" charset="-122"/>
                <a:ea typeface="微软雅黑" panose="020B0503020204020204" pitchFamily="34" charset="-122"/>
              </a:rPr>
              <a:t>历史资料库</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609893478"/>
              </p:ext>
            </p:extLst>
          </p:nvPr>
        </p:nvGraphicFramePr>
        <p:xfrm>
          <a:off x="1238080" y="1102855"/>
          <a:ext cx="7169940" cy="2175437"/>
        </p:xfrm>
        <a:graphic>
          <a:graphicData uri="http://schemas.openxmlformats.org/drawingml/2006/table">
            <a:tbl>
              <a:tblPr/>
              <a:tblGrid>
                <a:gridCol w="2953385">
                  <a:extLst>
                    <a:ext uri="{9D8B030D-6E8A-4147-A177-3AD203B41FA5}">
                      <a16:colId xmlns:a16="http://schemas.microsoft.com/office/drawing/2014/main" val="20000"/>
                    </a:ext>
                  </a:extLst>
                </a:gridCol>
                <a:gridCol w="2027376">
                  <a:extLst>
                    <a:ext uri="{9D8B030D-6E8A-4147-A177-3AD203B41FA5}">
                      <a16:colId xmlns:a16="http://schemas.microsoft.com/office/drawing/2014/main" val="20001"/>
                    </a:ext>
                  </a:extLst>
                </a:gridCol>
                <a:gridCol w="2189179">
                  <a:extLst>
                    <a:ext uri="{9D8B030D-6E8A-4147-A177-3AD203B41FA5}">
                      <a16:colId xmlns:a16="http://schemas.microsoft.com/office/drawing/2014/main" val="20002"/>
                    </a:ext>
                  </a:extLst>
                </a:gridCol>
              </a:tblGrid>
              <a:tr h="271951">
                <a:tc>
                  <a:txBody>
                    <a:bodyPr/>
                    <a:lstStyle/>
                    <a:p>
                      <a:pPr algn="ctr">
                        <a:spcAft>
                          <a:spcPts val="0"/>
                        </a:spcAft>
                      </a:pPr>
                      <a:r>
                        <a:rPr lang="zh-CN" sz="1200" kern="100" dirty="0">
                          <a:latin typeface="Calibri" panose="020F0502020204030204"/>
                          <a:ea typeface="宋体" panose="02010600030101010101" pitchFamily="2" charset="-122"/>
                          <a:cs typeface="Times New Roman" panose="02020603050405020304"/>
                        </a:rPr>
                        <a:t>库名</a:t>
                      </a:r>
                      <a:endParaRPr lang="zh-CN" sz="105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latin typeface="Calibri" panose="020F0502020204030204"/>
                          <a:ea typeface="宋体" panose="02010600030101010101" pitchFamily="2" charset="-122"/>
                          <a:cs typeface="Times New Roman" panose="02020603050405020304"/>
                        </a:rPr>
                        <a:t>库记录数</a:t>
                      </a:r>
                      <a:endParaRPr lang="zh-CN" sz="105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latin typeface="Calibri" panose="020F0502020204030204"/>
                          <a:ea typeface="宋体" panose="02010600030101010101" pitchFamily="2" charset="-122"/>
                          <a:cs typeface="Times New Roman" panose="02020603050405020304"/>
                        </a:rPr>
                        <a:t>最后更新日期</a:t>
                      </a:r>
                      <a:endParaRPr lang="zh-CN" sz="105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1951">
                <a:tc>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中国经济新闻库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200" kern="100" dirty="0">
                          <a:solidFill>
                            <a:schemeClr val="tx1"/>
                          </a:solidFill>
                          <a:latin typeface="Calibri" panose="020F0502020204030204"/>
                          <a:ea typeface="+mn-ea"/>
                          <a:cs typeface="Times New Roman" panose="02020603050405020304"/>
                        </a:rPr>
                        <a:t>7,651,754</a:t>
                      </a:r>
                      <a:endParaRPr lang="en-US" altLang="zh-CN" sz="1200" kern="100" dirty="0">
                        <a:solidFill>
                          <a:schemeClr val="tx1"/>
                        </a:solidFill>
                        <a:latin typeface="Calibri" panose="020F0502020204030204"/>
                        <a:ea typeface="宋体" panose="02010600030101010101" pitchFamily="2" charset="-122"/>
                        <a:cs typeface="Times New Roman" panose="0202060305040502030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200" kern="100" dirty="0">
                          <a:solidFill>
                            <a:schemeClr val="tx1"/>
                          </a:solidFill>
                          <a:latin typeface="Calibri" panose="020F0502020204030204"/>
                          <a:ea typeface="宋体" panose="02010600030101010101" pitchFamily="2" charset="-122"/>
                          <a:cs typeface="Times New Roman" panose="02020603050405020304"/>
                        </a:rPr>
                        <a:t>2023-12-19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1951">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中国商业报告库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200" kern="100" dirty="0">
                          <a:solidFill>
                            <a:schemeClr val="tx1"/>
                          </a:solidFill>
                          <a:latin typeface="Calibri" panose="020F0502020204030204"/>
                          <a:ea typeface="+mn-ea"/>
                          <a:cs typeface="Times New Roman" panose="02020603050405020304"/>
                        </a:rPr>
                        <a:t>810,803</a:t>
                      </a:r>
                      <a:endParaRPr lang="en-US" altLang="zh-CN" sz="1200" kern="100" dirty="0">
                        <a:solidFill>
                          <a:schemeClr val="tx1"/>
                        </a:solidFill>
                        <a:latin typeface="Calibri" panose="020F0502020204030204"/>
                        <a:ea typeface="宋体" panose="02010600030101010101" pitchFamily="2" charset="-122"/>
                        <a:cs typeface="Times New Roman" panose="0202060305040502030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200" kern="100" dirty="0">
                          <a:solidFill>
                            <a:schemeClr val="tx1"/>
                          </a:solidFill>
                          <a:latin typeface="Calibri" panose="020F0502020204030204"/>
                          <a:ea typeface="宋体" panose="02010600030101010101" pitchFamily="2" charset="-122"/>
                          <a:cs typeface="Times New Roman" panose="02020603050405020304"/>
                        </a:rPr>
                        <a:t>2023-12-19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1780">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中国法律法规库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200" kern="100" dirty="0">
                          <a:solidFill>
                            <a:schemeClr val="tx1"/>
                          </a:solidFill>
                          <a:latin typeface="Calibri" panose="020F0502020204030204"/>
                          <a:ea typeface="+mn-ea"/>
                          <a:cs typeface="Times New Roman" panose="02020603050405020304"/>
                        </a:rPr>
                        <a:t>737,908</a:t>
                      </a:r>
                      <a:endParaRPr lang="en-US" altLang="zh-CN" sz="1200" kern="100" dirty="0">
                        <a:solidFill>
                          <a:schemeClr val="tx1"/>
                        </a:solidFill>
                        <a:latin typeface="Calibri" panose="020F0502020204030204"/>
                        <a:ea typeface="宋体" panose="02010600030101010101" pitchFamily="2" charset="-122"/>
                        <a:cs typeface="Times New Roman" panose="0202060305040502030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200" kern="100" dirty="0">
                          <a:solidFill>
                            <a:schemeClr val="tx1"/>
                          </a:solidFill>
                          <a:latin typeface="Calibri" panose="020F0502020204030204"/>
                          <a:ea typeface="宋体" panose="02010600030101010101" pitchFamily="2" charset="-122"/>
                          <a:cs typeface="Times New Roman" panose="02020603050405020304"/>
                        </a:rPr>
                        <a:t>2023-12-19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1951">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中国统计数据库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200" kern="100" dirty="0">
                          <a:solidFill>
                            <a:schemeClr val="tx1"/>
                          </a:solidFill>
                          <a:latin typeface="Calibri" panose="020F0502020204030204"/>
                          <a:ea typeface="+mn-ea"/>
                          <a:cs typeface="Times New Roman" panose="02020603050405020304"/>
                        </a:rPr>
                        <a:t>687,129</a:t>
                      </a:r>
                      <a:endParaRPr lang="en-US" altLang="zh-CN" sz="1200" kern="100" dirty="0">
                        <a:solidFill>
                          <a:schemeClr val="tx1"/>
                        </a:solidFill>
                        <a:latin typeface="Calibri" panose="020F0502020204030204"/>
                        <a:ea typeface="宋体" panose="02010600030101010101" pitchFamily="2" charset="-122"/>
                        <a:cs typeface="Times New Roman" panose="0202060305040502030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200" kern="100" dirty="0">
                          <a:solidFill>
                            <a:schemeClr val="tx1"/>
                          </a:solidFill>
                          <a:latin typeface="Calibri" panose="020F0502020204030204"/>
                          <a:ea typeface="宋体" panose="02010600030101010101" pitchFamily="2" charset="-122"/>
                          <a:cs typeface="Times New Roman" panose="02020603050405020304"/>
                        </a:rPr>
                        <a:t>2023-12-07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1951">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中国上市公司文献库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200" kern="100" dirty="0">
                          <a:solidFill>
                            <a:schemeClr val="tx1"/>
                          </a:solidFill>
                          <a:latin typeface="Calibri" panose="020F0502020204030204"/>
                          <a:ea typeface="+mn-ea"/>
                          <a:cs typeface="Times New Roman" panose="02020603050405020304"/>
                        </a:rPr>
                        <a:t>523,807</a:t>
                      </a:r>
                      <a:endParaRPr lang="en-US" altLang="zh-CN" sz="1200" kern="100" dirty="0">
                        <a:solidFill>
                          <a:schemeClr val="tx1"/>
                        </a:solidFill>
                        <a:latin typeface="Calibri" panose="020F0502020204030204"/>
                        <a:ea typeface="宋体" panose="02010600030101010101" pitchFamily="2" charset="-122"/>
                        <a:cs typeface="Times New Roman" panose="0202060305040502030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200" kern="100" dirty="0">
                          <a:solidFill>
                            <a:schemeClr val="tx1"/>
                          </a:solidFill>
                          <a:latin typeface="Calibri" panose="020F0502020204030204"/>
                          <a:ea typeface="宋体" panose="02010600030101010101" pitchFamily="2" charset="-122"/>
                          <a:cs typeface="Times New Roman" panose="02020603050405020304"/>
                        </a:rPr>
                        <a:t>2023-12-19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951">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中国医疗健康库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200" kern="100" dirty="0">
                          <a:solidFill>
                            <a:schemeClr val="tx1"/>
                          </a:solidFill>
                          <a:latin typeface="Calibri" panose="020F0502020204030204"/>
                          <a:ea typeface="+mn-ea"/>
                          <a:cs typeface="Times New Roman" panose="02020603050405020304"/>
                        </a:rPr>
                        <a:t>34,455</a:t>
                      </a:r>
                      <a:endParaRPr lang="en-US" altLang="zh-CN" sz="1200" kern="100" dirty="0">
                        <a:solidFill>
                          <a:schemeClr val="tx1"/>
                        </a:solidFill>
                        <a:latin typeface="Calibri" panose="020F0502020204030204"/>
                        <a:ea typeface="宋体" panose="02010600030101010101" pitchFamily="2" charset="-122"/>
                        <a:cs typeface="Times New Roman" panose="0202060305040502030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200" kern="100" dirty="0">
                          <a:solidFill>
                            <a:schemeClr val="tx1"/>
                          </a:solidFill>
                          <a:latin typeface="Calibri" panose="020F0502020204030204"/>
                          <a:ea typeface="宋体" panose="02010600030101010101" pitchFamily="2" charset="-122"/>
                          <a:cs typeface="Times New Roman" panose="02020603050405020304"/>
                        </a:rPr>
                        <a:t>2023-12-19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1951">
                <a:tc>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INFOBANK环球商讯库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200" kern="100" dirty="0">
                          <a:solidFill>
                            <a:schemeClr val="tx1"/>
                          </a:solidFill>
                          <a:latin typeface="Calibri" panose="020F0502020204030204"/>
                          <a:ea typeface="+mn-ea"/>
                          <a:cs typeface="Times New Roman" panose="02020603050405020304"/>
                        </a:rPr>
                        <a:t>1,255,531</a:t>
                      </a:r>
                      <a:endParaRPr lang="en-US" altLang="zh-CN" sz="1200" kern="100" dirty="0">
                        <a:solidFill>
                          <a:schemeClr val="tx1"/>
                        </a:solidFill>
                        <a:latin typeface="Calibri" panose="020F0502020204030204"/>
                        <a:ea typeface="宋体" panose="02010600030101010101" pitchFamily="2" charset="-122"/>
                        <a:cs typeface="Times New Roman" panose="0202060305040502030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200" kern="100" dirty="0">
                          <a:solidFill>
                            <a:schemeClr val="tx1"/>
                          </a:solidFill>
                          <a:latin typeface="Calibri" panose="020F0502020204030204"/>
                          <a:ea typeface="宋体" panose="02010600030101010101" pitchFamily="2" charset="-122"/>
                          <a:cs typeface="Times New Roman" panose="02020603050405020304"/>
                        </a:rPr>
                        <a:t>2023-12-19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6" name="表格 5"/>
          <p:cNvGraphicFramePr>
            <a:graphicFrameLocks noGrp="1"/>
          </p:cNvGraphicFramePr>
          <p:nvPr/>
        </p:nvGraphicFramePr>
        <p:xfrm>
          <a:off x="1238079" y="3678786"/>
          <a:ext cx="7169941" cy="2231205"/>
        </p:xfrm>
        <a:graphic>
          <a:graphicData uri="http://schemas.openxmlformats.org/drawingml/2006/table">
            <a:tbl>
              <a:tblPr/>
              <a:tblGrid>
                <a:gridCol w="2953120">
                  <a:extLst>
                    <a:ext uri="{9D8B030D-6E8A-4147-A177-3AD203B41FA5}">
                      <a16:colId xmlns:a16="http://schemas.microsoft.com/office/drawing/2014/main" val="20000"/>
                    </a:ext>
                  </a:extLst>
                </a:gridCol>
                <a:gridCol w="2027642">
                  <a:extLst>
                    <a:ext uri="{9D8B030D-6E8A-4147-A177-3AD203B41FA5}">
                      <a16:colId xmlns:a16="http://schemas.microsoft.com/office/drawing/2014/main" val="20001"/>
                    </a:ext>
                  </a:extLst>
                </a:gridCol>
                <a:gridCol w="2189179">
                  <a:extLst>
                    <a:ext uri="{9D8B030D-6E8A-4147-A177-3AD203B41FA5}">
                      <a16:colId xmlns:a16="http://schemas.microsoft.com/office/drawing/2014/main" val="20002"/>
                    </a:ext>
                  </a:extLst>
                </a:gridCol>
              </a:tblGrid>
              <a:tr h="278920">
                <a:tc>
                  <a:txBody>
                    <a:bodyPr/>
                    <a:lstStyle/>
                    <a:p>
                      <a:pPr algn="ctr">
                        <a:spcAft>
                          <a:spcPts val="0"/>
                        </a:spcAft>
                      </a:pPr>
                      <a:r>
                        <a:rPr lang="zh-CN" sz="1200" kern="100" dirty="0">
                          <a:latin typeface="Calibri" panose="020F0502020204030204"/>
                          <a:ea typeface="宋体" panose="02010600030101010101" pitchFamily="2" charset="-122"/>
                          <a:cs typeface="Times New Roman" panose="02020603050405020304"/>
                        </a:rPr>
                        <a:t>库名</a:t>
                      </a:r>
                      <a:endParaRPr lang="zh-CN" sz="105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latin typeface="Calibri" panose="020F0502020204030204"/>
                          <a:ea typeface="宋体" panose="02010600030101010101" pitchFamily="2" charset="-122"/>
                          <a:cs typeface="Times New Roman" panose="02020603050405020304"/>
                        </a:rPr>
                        <a:t>库记录数</a:t>
                      </a:r>
                      <a:endParaRPr lang="zh-CN" sz="105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latin typeface="Calibri" panose="020F0502020204030204"/>
                          <a:ea typeface="宋体" panose="02010600030101010101" pitchFamily="2" charset="-122"/>
                          <a:cs typeface="Times New Roman" panose="02020603050405020304"/>
                        </a:rPr>
                        <a:t>最后更新日期</a:t>
                      </a:r>
                      <a:endParaRPr lang="zh-CN" sz="105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8920">
                <a:tc>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中国人物库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Calibri" panose="020F0502020204030204"/>
                          <a:ea typeface="宋体" panose="02010600030101010101" pitchFamily="2" charset="-122"/>
                          <a:cs typeface="Times New Roman" panose="02020603050405020304"/>
                        </a:rPr>
                        <a:t>17,549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Calibri" panose="020F0502020204030204"/>
                          <a:ea typeface="宋体" panose="02010600030101010101" pitchFamily="2" charset="-122"/>
                          <a:cs typeface="Times New Roman" panose="02020603050405020304"/>
                        </a:rPr>
                        <a:t>2003-05-14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8920">
                <a:tc>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English Publications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Calibri" panose="020F0502020204030204"/>
                          <a:ea typeface="宋体" panose="02010600030101010101" pitchFamily="2" charset="-122"/>
                          <a:cs typeface="Times New Roman" panose="02020603050405020304"/>
                        </a:rPr>
                        <a:t>193,401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Calibri" panose="020F0502020204030204"/>
                          <a:ea typeface="宋体" panose="02010600030101010101" pitchFamily="2" charset="-122"/>
                          <a:cs typeface="Times New Roman" panose="02020603050405020304"/>
                        </a:rPr>
                        <a:t>2002-07-02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8765">
                <a:tc>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中国中央及地方政府机构库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Calibri" panose="020F0502020204030204"/>
                          <a:ea typeface="宋体" panose="02010600030101010101" pitchFamily="2" charset="-122"/>
                          <a:cs typeface="Times New Roman" panose="02020603050405020304"/>
                        </a:rPr>
                        <a:t>163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Calibri" panose="020F0502020204030204"/>
                          <a:ea typeface="宋体" panose="02010600030101010101" pitchFamily="2" charset="-122"/>
                          <a:cs typeface="Times New Roman" panose="02020603050405020304"/>
                        </a:rPr>
                        <a:t>2001-04-04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8920">
                <a:tc>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中国拟建在建项目数据库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Calibri" panose="020F0502020204030204"/>
                          <a:ea typeface="宋体" panose="02010600030101010101" pitchFamily="2" charset="-122"/>
                          <a:cs typeface="Times New Roman" panose="02020603050405020304"/>
                        </a:rPr>
                        <a:t>7,980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Calibri" panose="020F0502020204030204"/>
                          <a:ea typeface="宋体" panose="02010600030101010101" pitchFamily="2" charset="-122"/>
                          <a:cs typeface="Times New Roman" panose="02020603050405020304"/>
                        </a:rPr>
                        <a:t>2014-06-24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8920">
                <a:tc>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中国企业产品库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Calibri" panose="020F0502020204030204"/>
                          <a:ea typeface="宋体" panose="02010600030101010101" pitchFamily="2" charset="-122"/>
                          <a:cs typeface="Times New Roman" panose="02020603050405020304"/>
                        </a:rPr>
                        <a:t>279,321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Calibri" panose="020F0502020204030204"/>
                          <a:ea typeface="宋体" panose="02010600030101010101" pitchFamily="2" charset="-122"/>
                          <a:cs typeface="Times New Roman" panose="02020603050405020304"/>
                        </a:rPr>
                        <a:t>2001-04-04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8920">
                <a:tc>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香港上市公司资料库 (中文)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Calibri" panose="020F0502020204030204"/>
                          <a:ea typeface="宋体" panose="02010600030101010101" pitchFamily="2" charset="-122"/>
                          <a:cs typeface="Times New Roman" panose="02020603050405020304"/>
                        </a:rPr>
                        <a:t>10,432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Calibri" panose="020F0502020204030204"/>
                          <a:ea typeface="宋体" panose="02010600030101010101" pitchFamily="2" charset="-122"/>
                          <a:cs typeface="Times New Roman" panose="02020603050405020304"/>
                        </a:rPr>
                        <a:t>2001-04-04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8920">
                <a:tc>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名词解释库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Calibri" panose="020F0502020204030204"/>
                          <a:ea typeface="宋体" panose="02010600030101010101" pitchFamily="2" charset="-122"/>
                          <a:cs typeface="Times New Roman" panose="02020603050405020304"/>
                        </a:rPr>
                        <a:t>1,550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Calibri" panose="020F0502020204030204"/>
                          <a:ea typeface="宋体" panose="02010600030101010101" pitchFamily="2" charset="-122"/>
                          <a:cs typeface="Times New Roman" panose="02020603050405020304"/>
                        </a:rPr>
                        <a:t>2003-05-14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TextBox 7"/>
          <p:cNvSpPr txBox="1"/>
          <p:nvPr/>
        </p:nvSpPr>
        <p:spPr>
          <a:xfrm>
            <a:off x="1148576" y="802888"/>
            <a:ext cx="2230244" cy="646331"/>
          </a:xfrm>
          <a:prstGeom prst="rect">
            <a:avLst/>
          </a:prstGeom>
          <a:noFill/>
        </p:spPr>
        <p:txBody>
          <a:bodyPr wrap="square" rtlCol="0">
            <a:spAutoFit/>
          </a:bodyPr>
          <a:lstStyle/>
          <a:p>
            <a:pPr lvl="0"/>
            <a:r>
              <a:rPr lang="zh-CN" altLang="zh-CN" dirty="0">
                <a:latin typeface="Calibri" panose="020F0502020204030204" pitchFamily="34" charset="0"/>
                <a:ea typeface="宋体" panose="02010600030101010101" pitchFamily="2" charset="-122"/>
                <a:cs typeface="Times New Roman" panose="02020603050405020304" pitchFamily="18" charset="0"/>
              </a:rPr>
              <a:t>更新资料库：</a:t>
            </a:r>
            <a:endParaRPr lang="zh-CN" altLang="zh-CN" sz="1200" dirty="0">
              <a:latin typeface="Arial" panose="020B0604020202020204" pitchFamily="34" charset="0"/>
              <a:ea typeface="宋体" panose="02010600030101010101" pitchFamily="2" charset="-122"/>
              <a:cs typeface="宋体" panose="02010600030101010101" pitchFamily="2" charset="-122"/>
            </a:endParaRPr>
          </a:p>
          <a:p>
            <a:endParaRPr lang="zh-CN" altLang="en-US" dirty="0"/>
          </a:p>
        </p:txBody>
      </p:sp>
      <p:sp>
        <p:nvSpPr>
          <p:cNvPr id="9" name="TextBox 8"/>
          <p:cNvSpPr txBox="1"/>
          <p:nvPr/>
        </p:nvSpPr>
        <p:spPr>
          <a:xfrm>
            <a:off x="1144859" y="3363951"/>
            <a:ext cx="2230244" cy="646331"/>
          </a:xfrm>
          <a:prstGeom prst="rect">
            <a:avLst/>
          </a:prstGeom>
          <a:noFill/>
        </p:spPr>
        <p:txBody>
          <a:bodyPr wrap="square" rtlCol="0">
            <a:spAutoFit/>
          </a:bodyPr>
          <a:lstStyle/>
          <a:p>
            <a:pPr lvl="0" eaLnBrk="0" fontAlgn="base" hangingPunct="0">
              <a:spcBef>
                <a:spcPct val="0"/>
              </a:spcBef>
              <a:spcAft>
                <a:spcPct val="0"/>
              </a:spcAft>
            </a:pPr>
            <a:r>
              <a:rPr lang="zh-CN" altLang="zh-CN" dirty="0">
                <a:latin typeface="Calibri" panose="020F0502020204030204" pitchFamily="34" charset="0"/>
                <a:ea typeface="宋体" panose="02010600030101010101" pitchFamily="2" charset="-122"/>
                <a:cs typeface="Times New Roman" panose="02020603050405020304" pitchFamily="18" charset="0"/>
              </a:rPr>
              <a:t>参考资料库：</a:t>
            </a:r>
            <a:endParaRPr lang="zh-CN" altLang="zh-CN" sz="2800" dirty="0">
              <a:latin typeface="Arial" panose="020B0604020202020204" pitchFamily="34" charset="0"/>
              <a:ea typeface="宋体" panose="02010600030101010101" pitchFamily="2" charset="-122"/>
              <a:cs typeface="宋体" panose="02010600030101010101" pitchFamily="2" charset="-122"/>
            </a:endParaRP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627580" y="910250"/>
            <a:ext cx="1656184" cy="369332"/>
          </a:xfrm>
          <a:prstGeom prst="rect">
            <a:avLst/>
          </a:prstGeom>
          <a:noFill/>
        </p:spPr>
        <p:txBody>
          <a:bodyPr wrap="square" rtlCol="0">
            <a:spAutoFit/>
          </a:bodyPr>
          <a:lstStyle/>
          <a:p>
            <a:r>
              <a:rPr lang="zh-CN" altLang="en-US" dirty="0">
                <a:solidFill>
                  <a:srgbClr val="C00000"/>
                </a:solidFill>
                <a:latin typeface="+mj-ea"/>
                <a:ea typeface="+mj-ea"/>
              </a:rPr>
              <a:t>一、页面构成</a:t>
            </a:r>
          </a:p>
        </p:txBody>
      </p:sp>
      <p:cxnSp>
        <p:nvCxnSpPr>
          <p:cNvPr id="11" name="直接箭头连接符 10"/>
          <p:cNvCxnSpPr/>
          <p:nvPr/>
        </p:nvCxnSpPr>
        <p:spPr>
          <a:xfrm flipV="1">
            <a:off x="1419668" y="1016205"/>
            <a:ext cx="2592288" cy="10265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1419668" y="1630382"/>
            <a:ext cx="2592288" cy="10265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1419668" y="2656974"/>
            <a:ext cx="2592288" cy="10265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1419668" y="3842997"/>
            <a:ext cx="2592288" cy="10265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1419668" y="5571189"/>
            <a:ext cx="25922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1419668" y="6075245"/>
            <a:ext cx="25922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8476452" y="2042797"/>
            <a:ext cx="194421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8476452" y="3683566"/>
            <a:ext cx="194421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8476452" y="5283157"/>
            <a:ext cx="194421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738981" y="1875603"/>
            <a:ext cx="648072" cy="369332"/>
          </a:xfrm>
          <a:prstGeom prst="rect">
            <a:avLst/>
          </a:prstGeom>
          <a:noFill/>
        </p:spPr>
        <p:txBody>
          <a:bodyPr wrap="square" rtlCol="0">
            <a:spAutoFit/>
          </a:bodyPr>
          <a:lstStyle/>
          <a:p>
            <a:r>
              <a:rPr lang="zh-CN" altLang="en-US" dirty="0">
                <a:solidFill>
                  <a:srgbClr val="0070C0"/>
                </a:solidFill>
                <a:latin typeface="+mj-ea"/>
                <a:ea typeface="+mj-ea"/>
              </a:rPr>
              <a:t>页头</a:t>
            </a:r>
          </a:p>
        </p:txBody>
      </p:sp>
      <p:sp>
        <p:nvSpPr>
          <p:cNvPr id="21" name="文本框 20"/>
          <p:cNvSpPr txBox="1"/>
          <p:nvPr/>
        </p:nvSpPr>
        <p:spPr>
          <a:xfrm>
            <a:off x="627580" y="2472308"/>
            <a:ext cx="936104" cy="369332"/>
          </a:xfrm>
          <a:prstGeom prst="rect">
            <a:avLst/>
          </a:prstGeom>
          <a:noFill/>
        </p:spPr>
        <p:txBody>
          <a:bodyPr wrap="square" rtlCol="0">
            <a:spAutoFit/>
          </a:bodyPr>
          <a:lstStyle/>
          <a:p>
            <a:r>
              <a:rPr lang="zh-CN" altLang="en-US" dirty="0">
                <a:solidFill>
                  <a:srgbClr val="0070C0"/>
                </a:solidFill>
                <a:latin typeface="+mj-ea"/>
                <a:ea typeface="+mj-ea"/>
              </a:rPr>
              <a:t>检索区</a:t>
            </a:r>
          </a:p>
        </p:txBody>
      </p:sp>
      <p:sp>
        <p:nvSpPr>
          <p:cNvPr id="22" name="文本框 21"/>
          <p:cNvSpPr txBox="1"/>
          <p:nvPr/>
        </p:nvSpPr>
        <p:spPr>
          <a:xfrm>
            <a:off x="411556" y="3516372"/>
            <a:ext cx="1224136" cy="646331"/>
          </a:xfrm>
          <a:prstGeom prst="rect">
            <a:avLst/>
          </a:prstGeom>
          <a:noFill/>
        </p:spPr>
        <p:txBody>
          <a:bodyPr wrap="square" rtlCol="0">
            <a:spAutoFit/>
          </a:bodyPr>
          <a:lstStyle/>
          <a:p>
            <a:r>
              <a:rPr lang="zh-CN" altLang="en-US" dirty="0">
                <a:solidFill>
                  <a:srgbClr val="0070C0"/>
                </a:solidFill>
                <a:latin typeface="+mj-ea"/>
                <a:ea typeface="+mj-ea"/>
              </a:rPr>
              <a:t>热点行业百日动态</a:t>
            </a:r>
          </a:p>
        </p:txBody>
      </p:sp>
      <p:cxnSp>
        <p:nvCxnSpPr>
          <p:cNvPr id="23" name="直接箭头连接符 22"/>
          <p:cNvCxnSpPr/>
          <p:nvPr/>
        </p:nvCxnSpPr>
        <p:spPr>
          <a:xfrm flipV="1">
            <a:off x="1419668" y="2083949"/>
            <a:ext cx="2592288" cy="10265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43983" y="2919667"/>
            <a:ext cx="1391710" cy="369332"/>
          </a:xfrm>
          <a:prstGeom prst="rect">
            <a:avLst/>
          </a:prstGeom>
          <a:noFill/>
        </p:spPr>
        <p:txBody>
          <a:bodyPr wrap="square" rtlCol="0">
            <a:spAutoFit/>
          </a:bodyPr>
          <a:lstStyle/>
          <a:p>
            <a:r>
              <a:rPr lang="zh-CN" altLang="en-US" dirty="0">
                <a:solidFill>
                  <a:srgbClr val="0070C0"/>
                </a:solidFill>
                <a:latin typeface="+mj-ea"/>
                <a:ea typeface="+mj-ea"/>
              </a:rPr>
              <a:t>  横幅广告</a:t>
            </a:r>
          </a:p>
        </p:txBody>
      </p:sp>
      <p:sp>
        <p:nvSpPr>
          <p:cNvPr id="25" name="文本框 24"/>
          <p:cNvSpPr txBox="1"/>
          <p:nvPr/>
        </p:nvSpPr>
        <p:spPr>
          <a:xfrm>
            <a:off x="231536" y="4752284"/>
            <a:ext cx="1404156" cy="369332"/>
          </a:xfrm>
          <a:prstGeom prst="rect">
            <a:avLst/>
          </a:prstGeom>
          <a:noFill/>
        </p:spPr>
        <p:txBody>
          <a:bodyPr wrap="square" rtlCol="0">
            <a:spAutoFit/>
          </a:bodyPr>
          <a:lstStyle/>
          <a:p>
            <a:r>
              <a:rPr lang="zh-CN" altLang="en-US" dirty="0">
                <a:solidFill>
                  <a:srgbClr val="0070C0"/>
                </a:solidFill>
                <a:latin typeface="+mj-ea"/>
                <a:ea typeface="+mj-ea"/>
              </a:rPr>
              <a:t>数据分析区</a:t>
            </a:r>
          </a:p>
        </p:txBody>
      </p:sp>
      <p:sp>
        <p:nvSpPr>
          <p:cNvPr id="26" name="文本框 25"/>
          <p:cNvSpPr txBox="1"/>
          <p:nvPr/>
        </p:nvSpPr>
        <p:spPr>
          <a:xfrm>
            <a:off x="231537" y="5386523"/>
            <a:ext cx="1404156" cy="369332"/>
          </a:xfrm>
          <a:prstGeom prst="rect">
            <a:avLst/>
          </a:prstGeom>
          <a:noFill/>
        </p:spPr>
        <p:txBody>
          <a:bodyPr wrap="square" rtlCol="0">
            <a:spAutoFit/>
          </a:bodyPr>
          <a:lstStyle/>
          <a:p>
            <a:r>
              <a:rPr lang="zh-CN" altLang="en-US" dirty="0">
                <a:solidFill>
                  <a:srgbClr val="0070C0"/>
                </a:solidFill>
                <a:latin typeface="+mj-ea"/>
                <a:ea typeface="+mj-ea"/>
              </a:rPr>
              <a:t>搜数网介绍</a:t>
            </a:r>
          </a:p>
        </p:txBody>
      </p:sp>
      <p:sp>
        <p:nvSpPr>
          <p:cNvPr id="27" name="文本框 26"/>
          <p:cNvSpPr txBox="1"/>
          <p:nvPr/>
        </p:nvSpPr>
        <p:spPr>
          <a:xfrm>
            <a:off x="858217" y="5888681"/>
            <a:ext cx="705467" cy="369332"/>
          </a:xfrm>
          <a:prstGeom prst="rect">
            <a:avLst/>
          </a:prstGeom>
          <a:noFill/>
        </p:spPr>
        <p:txBody>
          <a:bodyPr wrap="square" rtlCol="0">
            <a:spAutoFit/>
          </a:bodyPr>
          <a:lstStyle/>
          <a:p>
            <a:r>
              <a:rPr lang="zh-CN" altLang="en-US" dirty="0">
                <a:solidFill>
                  <a:srgbClr val="0070C0"/>
                </a:solidFill>
                <a:latin typeface="+mj-ea"/>
                <a:ea typeface="+mj-ea"/>
              </a:rPr>
              <a:t>页脚</a:t>
            </a:r>
          </a:p>
        </p:txBody>
      </p:sp>
      <p:sp>
        <p:nvSpPr>
          <p:cNvPr id="28" name="文本框 27"/>
          <p:cNvSpPr txBox="1"/>
          <p:nvPr/>
        </p:nvSpPr>
        <p:spPr>
          <a:xfrm>
            <a:off x="10402756" y="5049664"/>
            <a:ext cx="1602087" cy="369332"/>
          </a:xfrm>
          <a:prstGeom prst="rect">
            <a:avLst/>
          </a:prstGeom>
          <a:noFill/>
        </p:spPr>
        <p:txBody>
          <a:bodyPr wrap="square" rtlCol="0">
            <a:spAutoFit/>
          </a:bodyPr>
          <a:lstStyle/>
          <a:p>
            <a:r>
              <a:rPr lang="zh-CN" altLang="en-US" dirty="0">
                <a:solidFill>
                  <a:srgbClr val="0070C0"/>
                </a:solidFill>
                <a:latin typeface="+mj-ea"/>
                <a:ea typeface="+mj-ea"/>
              </a:rPr>
              <a:t>客服联系方式</a:t>
            </a:r>
          </a:p>
        </p:txBody>
      </p:sp>
      <p:sp>
        <p:nvSpPr>
          <p:cNvPr id="29" name="文本框 28"/>
          <p:cNvSpPr txBox="1"/>
          <p:nvPr/>
        </p:nvSpPr>
        <p:spPr>
          <a:xfrm>
            <a:off x="10424648" y="3525531"/>
            <a:ext cx="1602087" cy="369332"/>
          </a:xfrm>
          <a:prstGeom prst="rect">
            <a:avLst/>
          </a:prstGeom>
          <a:noFill/>
        </p:spPr>
        <p:txBody>
          <a:bodyPr wrap="square" rtlCol="0">
            <a:spAutoFit/>
          </a:bodyPr>
          <a:lstStyle/>
          <a:p>
            <a:r>
              <a:rPr lang="zh-CN" altLang="en-US" dirty="0">
                <a:solidFill>
                  <a:srgbClr val="0070C0"/>
                </a:solidFill>
                <a:latin typeface="+mj-ea"/>
                <a:ea typeface="+mj-ea"/>
              </a:rPr>
              <a:t>网站文献分布</a:t>
            </a:r>
          </a:p>
        </p:txBody>
      </p:sp>
      <p:sp>
        <p:nvSpPr>
          <p:cNvPr id="30" name="文本框 29"/>
          <p:cNvSpPr txBox="1"/>
          <p:nvPr/>
        </p:nvSpPr>
        <p:spPr>
          <a:xfrm>
            <a:off x="10420669" y="1858131"/>
            <a:ext cx="1152128" cy="369332"/>
          </a:xfrm>
          <a:prstGeom prst="rect">
            <a:avLst/>
          </a:prstGeom>
          <a:noFill/>
        </p:spPr>
        <p:txBody>
          <a:bodyPr wrap="square" rtlCol="0">
            <a:spAutoFit/>
          </a:bodyPr>
          <a:lstStyle/>
          <a:p>
            <a:r>
              <a:rPr lang="zh-CN" altLang="en-US" dirty="0">
                <a:solidFill>
                  <a:srgbClr val="0070C0"/>
                </a:solidFill>
                <a:latin typeface="+mj-ea"/>
                <a:ea typeface="+mj-ea"/>
              </a:rPr>
              <a:t>今日商讯</a:t>
            </a:r>
          </a:p>
        </p:txBody>
      </p:sp>
      <p:pic>
        <p:nvPicPr>
          <p:cNvPr id="3" name="图片 2" descr="E:/INFOBANK 搜数介绍/bjinfobank首页.pngbjinfobank首页"/>
          <p:cNvPicPr>
            <a:picLocks noChangeAspect="1"/>
          </p:cNvPicPr>
          <p:nvPr/>
        </p:nvPicPr>
        <p:blipFill>
          <a:blip r:embed="rId2"/>
          <a:srcRect l="13090" r="13090"/>
          <a:stretch>
            <a:fillRect/>
          </a:stretch>
        </p:blipFill>
        <p:spPr>
          <a:xfrm>
            <a:off x="3808730" y="685165"/>
            <a:ext cx="5222240" cy="5805805"/>
          </a:xfrm>
          <a:prstGeom prst="rect">
            <a:avLst/>
          </a:prstGeom>
        </p:spPr>
      </p:pic>
      <p:sp>
        <p:nvSpPr>
          <p:cNvPr id="31" name="矩形 30"/>
          <p:cNvSpPr/>
          <p:nvPr/>
        </p:nvSpPr>
        <p:spPr>
          <a:xfrm>
            <a:off x="3738397" y="690475"/>
            <a:ext cx="5227638" cy="5602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738397" y="1291861"/>
            <a:ext cx="3729943" cy="5662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738396" y="1921105"/>
            <a:ext cx="3729943" cy="4097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738396" y="2937768"/>
            <a:ext cx="3729943" cy="24812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738396" y="5452910"/>
            <a:ext cx="3729943" cy="406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495748" y="1304663"/>
            <a:ext cx="1470287" cy="15007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7502733" y="2859404"/>
            <a:ext cx="1470287" cy="18928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502733" y="4804539"/>
            <a:ext cx="1470287" cy="10546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731412" y="5910443"/>
            <a:ext cx="5234623" cy="5806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38981" y="115123"/>
            <a:ext cx="3570208" cy="461665"/>
          </a:xfrm>
          <a:prstGeom prst="rect">
            <a:avLst/>
          </a:prstGeom>
        </p:spPr>
        <p:txBody>
          <a:bodyPr wrap="none">
            <a:spAutoFit/>
          </a:bodyPr>
          <a:lstStyle/>
          <a:p>
            <a:r>
              <a:rPr lang="zh-CN" altLang="en-US" sz="2400" dirty="0">
                <a:solidFill>
                  <a:srgbClr val="92D050"/>
                </a:solidFill>
                <a:latin typeface="微软雅黑" panose="020B0503020204020204" pitchFamily="34" charset="-122"/>
                <a:ea typeface="微软雅黑" panose="020B0503020204020204" pitchFamily="34" charset="-122"/>
              </a:rPr>
              <a:t>高校财经数据库页面介绍</a:t>
            </a:r>
          </a:p>
        </p:txBody>
      </p:sp>
      <p:sp>
        <p:nvSpPr>
          <p:cNvPr id="42" name="矩形 41"/>
          <p:cNvSpPr/>
          <p:nvPr/>
        </p:nvSpPr>
        <p:spPr>
          <a:xfrm>
            <a:off x="3739779" y="2349171"/>
            <a:ext cx="3729943" cy="5662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IwZTBmMmZlYmY1MDk4OTQ0MGVjMjMxOWRhZWEzYjE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生态照片面板</Template>
  <TotalTime>0</TotalTime>
  <Words>2196</Words>
  <Application>Microsoft Office PowerPoint</Application>
  <PresentationFormat>宽屏</PresentationFormat>
  <Paragraphs>230</Paragraphs>
  <Slides>16</Slides>
  <Notes>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16</vt:i4>
      </vt:variant>
    </vt:vector>
  </HeadingPairs>
  <TitlesOfParts>
    <vt:vector size="26" baseType="lpstr">
      <vt:lpstr>Microsoft YaHei UI</vt:lpstr>
      <vt:lpstr>Yu Gothic Light</vt:lpstr>
      <vt:lpstr>宋体</vt:lpstr>
      <vt:lpstr>微软雅黑</vt:lpstr>
      <vt:lpstr>Arial</vt:lpstr>
      <vt:lpstr>Calibri</vt:lpstr>
      <vt:lpstr>Calibri Light</vt:lpstr>
      <vt:lpstr>Corbel</vt:lpstr>
      <vt:lpstr>Ecology 16x9</vt:lpstr>
      <vt:lpstr>Office 主题</vt:lpstr>
      <vt:lpstr>高校财经数据库</vt:lpstr>
      <vt:lpstr>中国资讯行（国际）有限公司</vt:lpstr>
      <vt:lpstr>PowerPoint 演示文稿</vt:lpstr>
      <vt:lpstr>     INFOBANK数据库特点</vt:lpstr>
      <vt:lpstr>      数据库信息源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18</cp:revision>
  <dcterms:created xsi:type="dcterms:W3CDTF">2015-03-03T05:33:00Z</dcterms:created>
  <dcterms:modified xsi:type="dcterms:W3CDTF">2023-12-19T09:27:31Z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y fmtid="{D5CDD505-2E9C-101B-9397-08002B2CF9AE}" pid="3" name="KSOProductBuildVer">
    <vt:lpwstr>2052-12.1.0.15712</vt:lpwstr>
  </property>
  <property fmtid="{D5CDD505-2E9C-101B-9397-08002B2CF9AE}" pid="4" name="ICV">
    <vt:lpwstr>AC7FD28FA3F240BA9200A2DC1FB5780A_12</vt:lpwstr>
  </property>
</Properties>
</file>