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12.xml" ContentType="application/vnd.openxmlformats-officedocument.presentationml.tags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charts/chart1.xml" ContentType="application/vnd.openxmlformats-officedocument.drawingml.char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charts/colors1.xml" ContentType="application/vnd.ms-office.chartcolorstyl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331" r:id="rId3"/>
    <p:sldId id="332" r:id="rId4"/>
    <p:sldId id="336" r:id="rId5"/>
    <p:sldId id="409" r:id="rId6"/>
    <p:sldId id="366" r:id="rId7"/>
    <p:sldId id="367" r:id="rId8"/>
    <p:sldId id="368" r:id="rId9"/>
    <p:sldId id="369" r:id="rId10"/>
    <p:sldId id="1868" r:id="rId11"/>
    <p:sldId id="1866" r:id="rId12"/>
    <p:sldId id="371" r:id="rId13"/>
    <p:sldId id="410" r:id="rId14"/>
    <p:sldId id="1869" r:id="rId15"/>
    <p:sldId id="373" r:id="rId16"/>
    <p:sldId id="1867" r:id="rId17"/>
    <p:sldId id="377" r:id="rId18"/>
    <p:sldId id="330" r:id="rId19"/>
    <p:sldId id="357" r:id="rId20"/>
    <p:sldId id="358" r:id="rId21"/>
    <p:sldId id="359" r:id="rId22"/>
    <p:sldId id="360" r:id="rId23"/>
    <p:sldId id="361" r:id="rId24"/>
    <p:sldId id="352" r:id="rId25"/>
    <p:sldId id="353" r:id="rId26"/>
    <p:sldId id="379" r:id="rId27"/>
    <p:sldId id="381" r:id="rId28"/>
    <p:sldId id="408" r:id="rId29"/>
    <p:sldId id="385" r:id="rId30"/>
    <p:sldId id="404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7450B"/>
    <a:srgbClr val="DC6140"/>
    <a:srgbClr val="A20000"/>
    <a:srgbClr val="FF9900"/>
    <a:srgbClr val="59A19E"/>
    <a:srgbClr val="C9E1E0"/>
    <a:srgbClr val="2E52A2"/>
    <a:srgbClr val="66B5C9"/>
    <a:srgbClr val="A40000"/>
    <a:srgbClr val="9E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FD4203-D9ED-440C-90F0-E44693686A18}" v="111" dt="2018-07-30T02:23:45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00" autoAdjust="0"/>
    <p:restoredTop sz="96182" autoAdjust="0"/>
  </p:normalViewPr>
  <p:slideViewPr>
    <p:cSldViewPr snapToGrid="0">
      <p:cViewPr varScale="1">
        <p:scale>
          <a:sx n="89" d="100"/>
          <a:sy n="89" d="100"/>
        </p:scale>
        <p:origin x="-474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openxmlformats.org/officeDocument/2006/relationships/image" Target="../media/image12.png"/><Relationship Id="rId1" Type="http://schemas.openxmlformats.org/officeDocument/2006/relationships/themeOverride" Target="../theme/themeOverride2.xml"/><Relationship Id="rId5" Type="http://schemas.microsoft.com/office/2011/relationships/chartStyle" Target="style1.xml"/><Relationship Id="rId4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E:\3-&#25968;&#23383;&#36164;&#28304;&#39033;&#30446;\1-&#39033;&#30446;&#32452;\&#24037;&#20316;&#27719;&#25253;\&#20351;&#29992;&#32479;&#35745;\&#29233;&#25945;&#26448;\&#29233;&#25945;&#26448;2017-2020&#29992;&#25143;&#20351;&#29992;&#24635;&#37327;&#32479;&#35745;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[工作簿1]Sheet2!$B$1</c:f>
              <c:strCache>
                <c:ptCount val="1"/>
                <c:pt idx="0">
                  <c:v>数量</c:v>
                </c:pt>
              </c:strCache>
            </c:strRef>
          </c:tx>
          <c:spPr>
            <a:solidFill>
              <a:srgbClr val="A4B2D6"/>
            </a:solidFill>
            <a:ln w="22225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</c:spPr>
          <c:dPt>
            <c:idx val="0"/>
            <c:spPr>
              <a:solidFill>
                <a:srgbClr val="6FA1C3"/>
              </a:solidFill>
              <a:ln w="22225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5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88-4014-8EAC-C044CEC61513}"/>
              </c:ext>
            </c:extLst>
          </c:dPt>
          <c:dPt>
            <c:idx val="1"/>
            <c:spPr>
              <a:solidFill>
                <a:srgbClr val="ACC9DD"/>
              </a:solidFill>
              <a:ln w="22225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5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88-4014-8EAC-C044CEC61513}"/>
              </c:ext>
            </c:extLst>
          </c:dPt>
          <c:dPt>
            <c:idx val="2"/>
            <c:spPr>
              <a:solidFill>
                <a:srgbClr val="BBDBE4"/>
              </a:solidFill>
              <a:ln w="22225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5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88-4014-8EAC-C044CEC61513}"/>
              </c:ext>
            </c:extLst>
          </c:dPt>
          <c:dPt>
            <c:idx val="3"/>
            <c:spPr>
              <a:solidFill>
                <a:srgbClr val="D7DBDE"/>
              </a:solidFill>
              <a:ln w="22225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5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688-4014-8EAC-C044CEC61513}"/>
              </c:ext>
            </c:extLst>
          </c:dPt>
          <c:dPt>
            <c:idx val="4"/>
            <c:spPr>
              <a:solidFill>
                <a:srgbClr val="AFB8BE"/>
              </a:solidFill>
              <a:ln w="22225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5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688-4014-8EAC-C044CEC61513}"/>
              </c:ext>
            </c:extLst>
          </c:dPt>
          <c:dPt>
            <c:idx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B-3688-4014-8EAC-C044CEC61513}"/>
              </c:ext>
            </c:extLst>
          </c:dPt>
          <c:dPt>
            <c:idx val="6"/>
            <c:extLst xmlns:c16r2="http://schemas.microsoft.com/office/drawing/2015/06/chart">
              <c:ext xmlns:c16="http://schemas.microsoft.com/office/drawing/2014/chart" uri="{C3380CC4-5D6E-409C-BE32-E72D297353CC}">
                <c16:uniqueId val="{0000000D-3688-4014-8EAC-C044CEC61513}"/>
              </c:ext>
            </c:extLst>
          </c:dPt>
          <c:dPt>
            <c:idx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F-3688-4014-8EAC-C044CEC61513}"/>
              </c:ext>
            </c:extLst>
          </c:dPt>
          <c:dPt>
            <c:idx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11-3688-4014-8EAC-C044CEC61513}"/>
              </c:ext>
            </c:extLst>
          </c:dPt>
          <c:dPt>
            <c:idx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13-3688-4014-8EAC-C044CEC61513}"/>
              </c:ext>
            </c:extLst>
          </c:dPt>
          <c:dPt>
            <c:idx val="10"/>
            <c:extLst xmlns:c16r2="http://schemas.microsoft.com/office/drawing/2015/06/chart">
              <c:ext xmlns:c16="http://schemas.microsoft.com/office/drawing/2014/chart" uri="{C3380CC4-5D6E-409C-BE32-E72D297353CC}">
                <c16:uniqueId val="{00000015-3688-4014-8EAC-C044CEC61513}"/>
              </c:ext>
            </c:extLst>
          </c:dPt>
          <c:dPt>
            <c:idx val="11"/>
            <c:extLst xmlns:c16r2="http://schemas.microsoft.com/office/drawing/2015/06/chart">
              <c:ext xmlns:c16="http://schemas.microsoft.com/office/drawing/2014/chart" uri="{C3380CC4-5D6E-409C-BE32-E72D297353CC}">
                <c16:uniqueId val="{00000017-3688-4014-8EAC-C044CEC61513}"/>
              </c:ext>
            </c:extLst>
          </c:dPt>
          <c:dPt>
            <c:idx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19-3688-4014-8EAC-C044CEC61513}"/>
              </c:ext>
            </c:extLst>
          </c:dPt>
          <c:dPt>
            <c:idx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1B-3688-4014-8EAC-C044CEC61513}"/>
              </c:ext>
            </c:extLst>
          </c:dPt>
          <c:dPt>
            <c:idx val="14"/>
            <c:extLst xmlns:c16r2="http://schemas.microsoft.com/office/drawing/2015/06/chart">
              <c:ext xmlns:c16="http://schemas.microsoft.com/office/drawing/2014/chart" uri="{C3380CC4-5D6E-409C-BE32-E72D297353CC}">
                <c16:uniqueId val="{0000001D-3688-4014-8EAC-C044CEC61513}"/>
              </c:ext>
            </c:extLst>
          </c:dPt>
          <c:dPt>
            <c:idx val="15"/>
            <c:extLst xmlns:c16r2="http://schemas.microsoft.com/office/drawing/2015/06/chart">
              <c:ext xmlns:c16="http://schemas.microsoft.com/office/drawing/2014/chart" uri="{C3380CC4-5D6E-409C-BE32-E72D297353CC}">
                <c16:uniqueId val="{0000001F-3688-4014-8EAC-C044CEC61513}"/>
              </c:ext>
            </c:extLst>
          </c:dPt>
          <c:dPt>
            <c:idx val="16"/>
            <c:extLst xmlns:c16r2="http://schemas.microsoft.com/office/drawing/2015/06/chart">
              <c:ext xmlns:c16="http://schemas.microsoft.com/office/drawing/2014/chart" uri="{C3380CC4-5D6E-409C-BE32-E72D297353CC}">
                <c16:uniqueId val="{00000021-3688-4014-8EAC-C044CEC61513}"/>
              </c:ext>
            </c:extLst>
          </c:dPt>
          <c:dPt>
            <c:idx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23-3688-4014-8EAC-C044CEC61513}"/>
              </c:ext>
            </c:extLst>
          </c:dPt>
          <c:dPt>
            <c:idx val="18"/>
            <c:extLst xmlns:c16r2="http://schemas.microsoft.com/office/drawing/2015/06/chart">
              <c:ext xmlns:c16="http://schemas.microsoft.com/office/drawing/2014/chart" uri="{C3380CC4-5D6E-409C-BE32-E72D297353CC}">
                <c16:uniqueId val="{00000025-3688-4014-8EAC-C044CEC61513}"/>
              </c:ext>
            </c:extLst>
          </c:dPt>
          <c:dPt>
            <c:idx val="19"/>
            <c:extLst xmlns:c16r2="http://schemas.microsoft.com/office/drawing/2015/06/chart">
              <c:ext xmlns:c16="http://schemas.microsoft.com/office/drawing/2014/chart" uri="{C3380CC4-5D6E-409C-BE32-E72D297353CC}">
                <c16:uniqueId val="{00000027-3688-4014-8EAC-C044CEC61513}"/>
              </c:ext>
            </c:extLst>
          </c:dPt>
          <c:dLbls>
            <c:dLbl>
              <c:idx val="6"/>
              <c:layout>
                <c:manualLayout>
                  <c:x val="-0.13610700362952"/>
                  <c:y val="3.2144207739821004E-2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688-4014-8EAC-C044CEC61513}"/>
                </c:ext>
              </c:extLst>
            </c:dLbl>
            <c:dLbl>
              <c:idx val="7"/>
              <c:layout>
                <c:manualLayout>
                  <c:x val="-0.15727920419411204"/>
                  <c:y val="3.9707550737425899E-2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688-4014-8EAC-C044CEC61513}"/>
                </c:ext>
              </c:extLst>
            </c:dLbl>
            <c:dLbl>
              <c:idx val="8"/>
              <c:layout>
                <c:manualLayout>
                  <c:x val="-0.17240220459739208"/>
                  <c:y val="3.5925879238623407E-2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688-4014-8EAC-C044CEC61513}"/>
                </c:ext>
              </c:extLst>
            </c:dLbl>
            <c:dLbl>
              <c:idx val="9"/>
              <c:layout>
                <c:manualLayout>
                  <c:x val="-0.18954160505444304"/>
                  <c:y val="3.0253371990419806E-2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688-4014-8EAC-C044CEC61513}"/>
                </c:ext>
              </c:extLst>
            </c:dLbl>
            <c:dLbl>
              <c:idx val="10"/>
              <c:layout>
                <c:manualLayout>
                  <c:x val="-0.18550880494690103"/>
                  <c:y val="9.454178747006178E-3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688-4014-8EAC-C044CEC61513}"/>
                </c:ext>
              </c:extLst>
            </c:dLbl>
            <c:dLbl>
              <c:idx val="11"/>
              <c:layout>
                <c:manualLayout>
                  <c:x val="-0.20063180535018096"/>
                  <c:y val="-1.51266859952099E-2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688-4014-8EAC-C044CEC61513}"/>
                </c:ext>
              </c:extLst>
            </c:dLbl>
            <c:dLbl>
              <c:idx val="12"/>
              <c:layout>
                <c:manualLayout>
                  <c:x val="-0.20365640543083699"/>
                  <c:y val="-4.91617294844321E-2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688-4014-8EAC-C044CEC61513}"/>
                </c:ext>
              </c:extLst>
            </c:dLbl>
            <c:dLbl>
              <c:idx val="13"/>
              <c:layout>
                <c:manualLayout>
                  <c:x val="-0.19312692928599598"/>
                  <c:y val="-8.185945057153432E-2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688-4014-8EAC-C044CEC61513}"/>
                </c:ext>
              </c:extLst>
            </c:dLbl>
            <c:dLbl>
              <c:idx val="14"/>
              <c:layout>
                <c:manualLayout>
                  <c:x val="-0.15123000403280001"/>
                  <c:y val="-0.115340980713475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688-4014-8EAC-C044CEC61513}"/>
                </c:ext>
              </c:extLst>
            </c:dLbl>
            <c:dLbl>
              <c:idx val="15"/>
              <c:layout>
                <c:manualLayout>
                  <c:x val="-0.130057803468208"/>
                  <c:y val="-0.15504853145090106"/>
                </c:manualLayout>
              </c:layout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3688-4014-8EAC-C044CEC61513}"/>
                </c:ext>
              </c:extLst>
            </c:dLbl>
            <c:dLbl>
              <c:idx val="16"/>
              <c:layout>
                <c:manualLayout>
                  <c:x val="-2.2180400591477304E-2"/>
                  <c:y val="-0.15315769570150001"/>
                </c:manualLayout>
              </c:layout>
              <c:tx>
                <c:rich>
                  <a:bodyPr/>
                  <a:lstStyle/>
                  <a:p>
                    <a:r>
                      <a:rPr lang="zh-CN" altLang="en-US"/>
                      <a:t>艺术 </a:t>
                    </a:r>
                  </a:p>
                </c:rich>
              </c:tx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688-4014-8EAC-C044CEC61513}"/>
                </c:ext>
              </c:extLst>
            </c:dLbl>
            <c:dLbl>
              <c:idx val="17"/>
              <c:layout>
                <c:manualLayout>
                  <c:x val="3.6295200967872004E-2"/>
                  <c:y val="-0.13424933820748802"/>
                </c:manualLayout>
              </c:layout>
              <c:tx>
                <c:rich>
                  <a:bodyPr/>
                  <a:lstStyle/>
                  <a:p>
                    <a:r>
                      <a:rPr lang="zh-CN" altLang="en-US"/>
                      <a:t>航空、航天</a:t>
                    </a:r>
                  </a:p>
                </c:rich>
              </c:tx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3688-4014-8EAC-C044CEC61513}"/>
                </c:ext>
              </c:extLst>
            </c:dLbl>
            <c:dLbl>
              <c:idx val="18"/>
              <c:layout>
                <c:manualLayout>
                  <c:x val="0.12098400322624003"/>
                  <c:y val="-0.12723950855716404"/>
                </c:manualLayout>
              </c:layout>
              <c:tx>
                <c:rich>
                  <a:bodyPr/>
                  <a:lstStyle/>
                  <a:p>
                    <a:r>
                      <a:rPr lang="zh-CN" altLang="en-US"/>
                      <a:t>自然科学总论 </a:t>
                    </a:r>
                  </a:p>
                </c:rich>
              </c:tx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3688-4014-8EAC-C044CEC61513}"/>
                </c:ext>
              </c:extLst>
            </c:dLbl>
            <c:dLbl>
              <c:idx val="19"/>
              <c:layout>
                <c:manualLayout>
                  <c:x val="0.17793409244652206"/>
                  <c:y val="-7.4499028982551618E-2"/>
                </c:manualLayout>
              </c:layout>
              <c:tx>
                <c:rich>
                  <a:bodyPr/>
                  <a:lstStyle/>
                  <a:p>
                    <a:r>
                      <a:rPr lang="zh-CN" altLang="en-US"/>
                      <a:t>军事</a:t>
                    </a:r>
                  </a:p>
                </c:rich>
              </c:tx>
              <c:showCatName val="1"/>
              <c:showPercent val="1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3688-4014-8EAC-C044CEC615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CatName val="1"/>
            <c:showPercent val="1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[工作簿1]Sheet2!$A$2:$A$21</c:f>
              <c:strCache>
                <c:ptCount val="20"/>
                <c:pt idx="0">
                  <c:v>工业技术</c:v>
                </c:pt>
                <c:pt idx="1">
                  <c:v>经济</c:v>
                </c:pt>
                <c:pt idx="2">
                  <c:v>医药、卫生</c:v>
                </c:pt>
                <c:pt idx="3">
                  <c:v>数理科学和化学</c:v>
                </c:pt>
                <c:pt idx="4">
                  <c:v>哲学、宗教</c:v>
                </c:pt>
                <c:pt idx="5">
                  <c:v>社会科学总论</c:v>
                </c:pt>
                <c:pt idx="6">
                  <c:v>生物科学</c:v>
                </c:pt>
                <c:pt idx="7">
                  <c:v>政治、法律</c:v>
                </c:pt>
                <c:pt idx="8">
                  <c:v>天文学、地球科学</c:v>
                </c:pt>
                <c:pt idx="9">
                  <c:v>农业科学</c:v>
                </c:pt>
                <c:pt idx="10">
                  <c:v>文化、科学、教育、体育</c:v>
                </c:pt>
                <c:pt idx="11">
                  <c:v>语言、文字</c:v>
                </c:pt>
                <c:pt idx="12">
                  <c:v>历史、地理</c:v>
                </c:pt>
                <c:pt idx="13">
                  <c:v>环境科学、安全科学</c:v>
                </c:pt>
                <c:pt idx="14">
                  <c:v>文学</c:v>
                </c:pt>
                <c:pt idx="15">
                  <c:v>交通运输</c:v>
                </c:pt>
                <c:pt idx="16">
                  <c:v>艺术</c:v>
                </c:pt>
                <c:pt idx="17">
                  <c:v>航空、航天</c:v>
                </c:pt>
                <c:pt idx="18">
                  <c:v>自然科学总论</c:v>
                </c:pt>
                <c:pt idx="19">
                  <c:v>军事</c:v>
                </c:pt>
              </c:strCache>
            </c:strRef>
          </c:cat>
          <c:val>
            <c:numRef>
              <c:f>[工作簿1]Sheet2!$B$2:$B$21</c:f>
              <c:numCache>
                <c:formatCode>General</c:formatCode>
                <c:ptCount val="20"/>
                <c:pt idx="0">
                  <c:v>2999</c:v>
                </c:pt>
                <c:pt idx="1">
                  <c:v>1878</c:v>
                </c:pt>
                <c:pt idx="2">
                  <c:v>1649</c:v>
                </c:pt>
                <c:pt idx="3">
                  <c:v>1339</c:v>
                </c:pt>
                <c:pt idx="4">
                  <c:v>495</c:v>
                </c:pt>
                <c:pt idx="5">
                  <c:v>485</c:v>
                </c:pt>
                <c:pt idx="6">
                  <c:v>479</c:v>
                </c:pt>
                <c:pt idx="7">
                  <c:v>332</c:v>
                </c:pt>
                <c:pt idx="8">
                  <c:v>326</c:v>
                </c:pt>
                <c:pt idx="9">
                  <c:v>280</c:v>
                </c:pt>
                <c:pt idx="10">
                  <c:v>217</c:v>
                </c:pt>
                <c:pt idx="11">
                  <c:v>187</c:v>
                </c:pt>
                <c:pt idx="12">
                  <c:v>157</c:v>
                </c:pt>
                <c:pt idx="13">
                  <c:v>157</c:v>
                </c:pt>
                <c:pt idx="14">
                  <c:v>99</c:v>
                </c:pt>
                <c:pt idx="15">
                  <c:v>51</c:v>
                </c:pt>
                <c:pt idx="16">
                  <c:v>44</c:v>
                </c:pt>
                <c:pt idx="17">
                  <c:v>44</c:v>
                </c:pt>
                <c:pt idx="18">
                  <c:v>14</c:v>
                </c:pt>
                <c:pt idx="19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8-3688-4014-8EAC-C044CEC61513}"/>
            </c:ext>
          </c:extLst>
        </c:ser>
        <c:dLbls>
          <c:showCatName val="1"/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</c:chart>
  <c:spPr>
    <a:blipFill rotWithShape="1">
      <a:blip xmlns:r="http://schemas.openxmlformats.org/officeDocument/2006/relationships" r:embed="rId2"/>
      <a:stretch>
        <a:fillRect/>
      </a:stretch>
    </a:blipFill>
    <a:ln w="38100" cap="flat" cmpd="sng" algn="ctr">
      <a:noFill/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  <a:endParaRPr lang="zh-CN"/>
    </a:p>
  </c:txPr>
  <c:externalData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数量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CC-4047-8BF5-C505FB0F5D00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7CC-4047-8BF5-C505FB0F5D00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7CC-4047-8BF5-C505FB0F5D00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7CC-4047-8BF5-C505FB0F5D00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7CC-4047-8BF5-C505FB0F5D00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7CC-4047-8BF5-C505FB0F5D00}"/>
              </c:ext>
            </c:extLst>
          </c:dPt>
          <c:dLbls>
            <c:dLbl>
              <c:idx val="0"/>
              <c:layout>
                <c:manualLayout>
                  <c:x val="0.14150000000000001"/>
                  <c:y val="-3.4666666666666708E-3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dirty="0"/>
                      <a:t>经管类，</a:t>
                    </a:r>
                    <a:r>
                      <a:rPr lang="en-US" altLang="zh-CN" dirty="0"/>
                      <a:t>1409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CC-4047-8BF5-C505FB0F5D00}"/>
                </c:ext>
              </c:extLst>
            </c:dLbl>
            <c:dLbl>
              <c:idx val="1"/>
              <c:layout>
                <c:manualLayout>
                  <c:x val="0.14419999999999999"/>
                  <c:y val="9.2666666666666744E-2"/>
                </c:manualLayout>
              </c:layout>
              <c:tx>
                <c:rich>
                  <a:bodyPr/>
                  <a:lstStyle/>
                  <a:p>
                    <a:fld id="{158FB47B-AED7-440C-AA46-4819C3314235}" type="CATEGORYNAME">
                      <a:rPr lang="zh-CN" altLang="en-US" dirty="0"/>
                      <a:pPr/>
                      <a:t>[类别名称]</a:t>
                    </a:fld>
                    <a:r>
                      <a:rPr lang="en-US" altLang="zh-CN" baseline="0" dirty="0"/>
                      <a:t>, 770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7CC-4047-8BF5-C505FB0F5D00}"/>
                </c:ext>
              </c:extLst>
            </c:dLbl>
            <c:dLbl>
              <c:idx val="2"/>
              <c:layout>
                <c:manualLayout>
                  <c:x val="-2.7586656562426193E-3"/>
                  <c:y val="0.13344391074060144"/>
                </c:manualLayout>
              </c:layout>
              <c:tx>
                <c:rich>
                  <a:bodyPr/>
                  <a:lstStyle/>
                  <a:p>
                    <a:fld id="{79C0981D-2C0D-4683-84D5-918960D55FF1}" type="CATEGORYNAME">
                      <a:rPr lang="zh-CN" altLang="en-US"/>
                      <a:pPr/>
                      <a:t>[类别名称]</a:t>
                    </a:fld>
                    <a:r>
                      <a:rPr lang="en-US" altLang="zh-CN" baseline="0" dirty="0"/>
                      <a:t>, 561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7CC-4047-8BF5-C505FB0F5D00}"/>
                </c:ext>
              </c:extLst>
            </c:dLbl>
            <c:dLbl>
              <c:idx val="3"/>
              <c:layout>
                <c:manualLayout>
                  <c:x val="-0.1308"/>
                  <c:y val="7.480000000000013E-2"/>
                </c:manualLayout>
              </c:layout>
              <c:tx>
                <c:rich>
                  <a:bodyPr/>
                  <a:lstStyle/>
                  <a:p>
                    <a:fld id="{C741985B-CD58-43D3-8A62-0E3F4F9B64E7}" type="CATEGORYNAME">
                      <a:rPr lang="zh-CN" altLang="en-US"/>
                      <a:pPr/>
                      <a:t>[类别名称]</a:t>
                    </a:fld>
                    <a:r>
                      <a:rPr lang="en-US" altLang="zh-CN" baseline="0" dirty="0"/>
                      <a:t>, 1829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7CC-4047-8BF5-C505FB0F5D00}"/>
                </c:ext>
              </c:extLst>
            </c:dLbl>
            <c:dLbl>
              <c:idx val="4"/>
              <c:layout>
                <c:manualLayout>
                  <c:x val="-0.14950000000000005"/>
                  <c:y val="-8.1866666666666754E-2"/>
                </c:manualLayout>
              </c:layout>
              <c:tx>
                <c:rich>
                  <a:bodyPr/>
                  <a:lstStyle/>
                  <a:p>
                    <a:fld id="{77C388D2-74B3-44D0-B32A-E9ACD6956CBB}" type="CATEGORYNAME">
                      <a:rPr lang="zh-CN" altLang="en-US"/>
                      <a:pPr/>
                      <a:t>[类别名称]</a:t>
                    </a:fld>
                    <a:r>
                      <a:rPr lang="en-US" altLang="zh-CN" baseline="0" dirty="0"/>
                      <a:t>, 661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7CC-4047-8BF5-C505FB0F5D00}"/>
                </c:ext>
              </c:extLst>
            </c:dLbl>
            <c:dLbl>
              <c:idx val="5"/>
              <c:layout>
                <c:manualLayout>
                  <c:x val="-4.6754112747883395E-2"/>
                  <c:y val="-0.12428890300223827"/>
                </c:manualLayout>
              </c:layout>
              <c:tx>
                <c:rich>
                  <a:bodyPr/>
                  <a:lstStyle/>
                  <a:p>
                    <a:fld id="{F8D179B2-8472-4D76-AEE1-E1920C6E7046}" type="CATEGORYNAME">
                      <a:rPr lang="zh-CN" altLang="en-US"/>
                      <a:pPr/>
                      <a:t>[类别名称]</a:t>
                    </a:fld>
                    <a:r>
                      <a:rPr lang="en-US" altLang="zh-CN" baseline="0" dirty="0"/>
                      <a:t>, 325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7CC-4047-8BF5-C505FB0F5D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经管类</c:v>
                </c:pt>
                <c:pt idx="1">
                  <c:v>人文社科类</c:v>
                </c:pt>
                <c:pt idx="2">
                  <c:v>理科类</c:v>
                </c:pt>
                <c:pt idx="3">
                  <c:v>工科类</c:v>
                </c:pt>
                <c:pt idx="4">
                  <c:v>医学类</c:v>
                </c:pt>
                <c:pt idx="5">
                  <c:v>农科类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1260</c:v>
                </c:pt>
                <c:pt idx="1">
                  <c:v>728</c:v>
                </c:pt>
                <c:pt idx="2">
                  <c:v>507</c:v>
                </c:pt>
                <c:pt idx="3">
                  <c:v>1740</c:v>
                </c:pt>
                <c:pt idx="4">
                  <c:v>506</c:v>
                </c:pt>
                <c:pt idx="5">
                  <c:v>280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7CC-4047-8BF5-C505FB0F5D00}"/>
            </c:ext>
          </c:extLst>
        </c:ser>
        <c:dLbls>
          <c:showVal val="1"/>
          <c:showCatName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'[爱教材2017-2020用户使用总量统计(1).xlsx]总计'!$B$1</c:f>
              <c:strCache>
                <c:ptCount val="1"/>
                <c:pt idx="0">
                  <c:v>点击量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'[爱教材2017-2020用户使用总量统计(1).xlsx]总计'!$A$2:$A$5</c:f>
              <c:strCache>
                <c:ptCount val="4"/>
                <c:pt idx="0">
                  <c:v>2017年</c:v>
                </c:pt>
                <c:pt idx="1">
                  <c:v>2018年</c:v>
                </c:pt>
                <c:pt idx="2">
                  <c:v>2019年</c:v>
                </c:pt>
                <c:pt idx="3">
                  <c:v>2020年</c:v>
                </c:pt>
              </c:strCache>
            </c:strRef>
          </c:cat>
          <c:val>
            <c:numRef>
              <c:f>'[爱教材2017-2020用户使用总量统计(1).xlsx]总计'!$B$2:$B$5</c:f>
              <c:numCache>
                <c:formatCode>General</c:formatCode>
                <c:ptCount val="4"/>
                <c:pt idx="0">
                  <c:v>35498</c:v>
                </c:pt>
                <c:pt idx="1">
                  <c:v>113259</c:v>
                </c:pt>
                <c:pt idx="2">
                  <c:v>186078</c:v>
                </c:pt>
                <c:pt idx="3">
                  <c:v>204969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13-4541-8173-40AB6F134E33}"/>
            </c:ext>
          </c:extLst>
        </c:ser>
        <c:ser>
          <c:idx val="1"/>
          <c:order val="1"/>
          <c:tx>
            <c:strRef>
              <c:f>'[爱教材2017-2020用户使用总量统计(1).xlsx]总计'!$C$1</c:f>
              <c:strCache>
                <c:ptCount val="1"/>
                <c:pt idx="0">
                  <c:v>阅读量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'[爱教材2017-2020用户使用总量统计(1).xlsx]总计'!$A$2:$A$5</c:f>
              <c:strCache>
                <c:ptCount val="4"/>
                <c:pt idx="0">
                  <c:v>2017年</c:v>
                </c:pt>
                <c:pt idx="1">
                  <c:v>2018年</c:v>
                </c:pt>
                <c:pt idx="2">
                  <c:v>2019年</c:v>
                </c:pt>
                <c:pt idx="3">
                  <c:v>2020年</c:v>
                </c:pt>
              </c:strCache>
            </c:strRef>
          </c:cat>
          <c:val>
            <c:numRef>
              <c:f>'[爱教材2017-2020用户使用总量统计(1).xlsx]总计'!$C$2:$C$5</c:f>
              <c:numCache>
                <c:formatCode>General</c:formatCode>
                <c:ptCount val="4"/>
                <c:pt idx="0">
                  <c:v>18412</c:v>
                </c:pt>
                <c:pt idx="1">
                  <c:v>69332</c:v>
                </c:pt>
                <c:pt idx="2">
                  <c:v>105032</c:v>
                </c:pt>
                <c:pt idx="3">
                  <c:v>368701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13-4541-8173-40AB6F134E33}"/>
            </c:ext>
          </c:extLst>
        </c:ser>
        <c:ser>
          <c:idx val="2"/>
          <c:order val="2"/>
          <c:tx>
            <c:strRef>
              <c:f>'[爱教材2017-2020用户使用总量统计(1).xlsx]总计'!$D$1</c:f>
              <c:strCache>
                <c:ptCount val="1"/>
                <c:pt idx="0">
                  <c:v>下载量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'[爱教材2017-2020用户使用总量统计(1).xlsx]总计'!$A$2:$A$5</c:f>
              <c:strCache>
                <c:ptCount val="4"/>
                <c:pt idx="0">
                  <c:v>2017年</c:v>
                </c:pt>
                <c:pt idx="1">
                  <c:v>2018年</c:v>
                </c:pt>
                <c:pt idx="2">
                  <c:v>2019年</c:v>
                </c:pt>
                <c:pt idx="3">
                  <c:v>2020年</c:v>
                </c:pt>
              </c:strCache>
            </c:strRef>
          </c:cat>
          <c:val>
            <c:numRef>
              <c:f>'[爱教材2017-2020用户使用总量统计(1).xlsx]总计'!$D$2:$D$5</c:f>
              <c:numCache>
                <c:formatCode>General</c:formatCode>
                <c:ptCount val="4"/>
                <c:pt idx="0">
                  <c:v>13063</c:v>
                </c:pt>
                <c:pt idx="1">
                  <c:v>31113</c:v>
                </c:pt>
                <c:pt idx="2">
                  <c:v>39473</c:v>
                </c:pt>
                <c:pt idx="3">
                  <c:v>35353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13-4541-8173-40AB6F134E33}"/>
            </c:ext>
          </c:extLst>
        </c:ser>
        <c:dLbls>
          <c:showVal val="1"/>
        </c:dLbls>
        <c:gapWidth val="444"/>
        <c:overlap val="-90"/>
        <c:axId val="283801472"/>
        <c:axId val="283803008"/>
      </c:barChart>
      <c:catAx>
        <c:axId val="28380147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283803008"/>
        <c:crosses val="autoZero"/>
        <c:auto val="1"/>
        <c:lblAlgn val="ctr"/>
        <c:lblOffset val="100"/>
      </c:catAx>
      <c:valAx>
        <c:axId val="283803008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28380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</c:legendEntry>
      <c:layout>
        <c:manualLayout>
          <c:xMode val="edge"/>
          <c:yMode val="edge"/>
          <c:x val="0.40992863304838806"/>
          <c:y val="5.411255411255411E-3"/>
          <c:w val="0.26194023998117799"/>
          <c:h val="0.14213564213564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  <a:endParaRPr lang="zh-CN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noProof="0" dirty="0">
                <a:ln>
                  <a:noFill/>
                </a:ln>
                <a:effectLst/>
                <a:uLnTx/>
                <a:uFillTx/>
                <a:sym typeface="+mn-ea"/>
              </a:rPr>
              <a:t>出版世界上优秀的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sym typeface="+mn-ea"/>
              </a:rPr>
              <a:t>STM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sym typeface="+mn-ea"/>
              </a:rPr>
              <a:t>类学科教材：教材对学生和教师都很实用，而且具有高度的权威性。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sym typeface="+mn-ea"/>
              </a:rPr>
              <a:t>CRC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sym typeface="+mn-ea"/>
              </a:rPr>
              <a:t>教材内容丰富，符合教育学规律，可以减轻教师负担，丰富学生的学习经历。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总计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1373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册 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14-16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年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365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册， 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2012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年以来占总量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50%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，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2010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年以来占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66%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每两年都有超过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2000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多个课程采用这些教材，英国排名前三十、美国排名前五十的绝大部分学校有使用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CRC Press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的教材。如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2014-2015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年的教材，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这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80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所院校中有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72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所学校采用了教材；美国常青藤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8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所学校的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7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所都有采用。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47273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剑桥大学出版社出版的针对本科和研究生的学术教材，每年出版约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200</a:t>
            </a: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余种，拥有世界级作者团队和全学科的出版范围，为学生教师提供了高质量的教学和学习资源</a:t>
            </a:r>
            <a:endParaRPr lang="en-US" altLang="zh-CN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甄选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STM-654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种，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HSS-866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种教材，其中</a:t>
            </a: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包括大量全球名校所采用的教材，也包括了一些适合本科生和研究生使用的参考图书和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历</a:t>
            </a: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年的经典教材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Wiley E-Text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精选了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Wiley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国际知名原版教材，以满足国内高校师生对国外原版教材的需求，为读者提供更便捷高效的教学、学习和参考服务。</a:t>
            </a:r>
            <a:endParaRPr lang="en-US" altLang="zh-CN" dirty="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Wiley E-Text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共分为四批，第一批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764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种，第二批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454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种，第三批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868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种，第四批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1652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种 。精选了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Wiley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出版社从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2002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年到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2017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年出版的原版教材，覆盖科学、工程学、数学、商业与会计、地理、计算机科学、统计学、教育学、心理学和现代语言学等学科，这些出版物由国际知名作者和学者参与编写，被多所一流国际知名院校指定为教学参考书，包括：麻省理工、哥伦比亚大学、耶鲁大学、哈佛大学、普林斯顿大学、剑桥大学等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30130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Cengage 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是在全球享有盛誉的、最大的教育出版集团之一，作为美国最主要的大学以及职业发展教育服务商，出版品种超过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万种，涵盖经管、人文、理工各个专业。</a:t>
            </a:r>
            <a:endParaRPr lang="en-US" altLang="zh-CN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圣智提供的经典教材教参书，以本科学科为主，主要服务于学校的教学及教研工作。教师可以参阅改进自己的教学或指定为参考书，学生可以作为教材以外的辅助读物或者自学使用。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教材教参</a:t>
            </a: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多为世界范围内大规模销售的畅销教材，广为美国知名高等院校及图书馆采用。</a:t>
            </a:r>
            <a:endParaRPr lang="en-US" altLang="zh-CN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可为购买用户提供相应教辅资源，包括教学方案、教学幻灯、试题库、习题库等。需要身份认证后，一对一发给授课老师。</a:t>
            </a:r>
            <a:endParaRPr lang="en-US" altLang="zh-CN" dirty="0"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C096C2C-1571-471C-BA77-1788DC251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91425" y="5337451"/>
            <a:ext cx="3929063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91425" y="5633722"/>
            <a:ext cx="3929063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 useBgFill="1">
        <p:nvSpPr>
          <p:cNvPr id="34" name="任意多边形: 形状 33">
            <a:extLst>
              <a:ext uri="{FF2B5EF4-FFF2-40B4-BE49-F238E27FC236}">
                <a16:creationId xmlns:a16="http://schemas.microsoft.com/office/drawing/2014/main" xmlns="" id="{9DF30A0C-6F50-42B2-A04E-BF44DBCF6232}"/>
              </a:ext>
            </a:extLst>
          </p:cNvPr>
          <p:cNvSpPr/>
          <p:nvPr userDrawn="1"/>
        </p:nvSpPr>
        <p:spPr>
          <a:xfrm rot="18084247">
            <a:off x="2724445" y="4699299"/>
            <a:ext cx="3944328" cy="1932546"/>
          </a:xfrm>
          <a:custGeom>
            <a:avLst/>
            <a:gdLst>
              <a:gd name="connsiteX0" fmla="*/ 3765500 w 3765500"/>
              <a:gd name="connsiteY0" fmla="*/ 859557 h 1719114"/>
              <a:gd name="connsiteX1" fmla="*/ 1862647 w 3765500"/>
              <a:gd name="connsiteY1" fmla="*/ 1719114 h 1719114"/>
              <a:gd name="connsiteX2" fmla="*/ 1049521 w 3765500"/>
              <a:gd name="connsiteY2" fmla="*/ 1719114 h 1719114"/>
              <a:gd name="connsiteX3" fmla="*/ 0 w 3765500"/>
              <a:gd name="connsiteY3" fmla="*/ 0 h 1719114"/>
              <a:gd name="connsiteX4" fmla="*/ 1862647 w 3765500"/>
              <a:gd name="connsiteY4" fmla="*/ 0 h 1719114"/>
              <a:gd name="connsiteX0" fmla="*/ 3508714 w 3508714"/>
              <a:gd name="connsiteY0" fmla="*/ 679104 h 1719114"/>
              <a:gd name="connsiteX1" fmla="*/ 1862647 w 3508714"/>
              <a:gd name="connsiteY1" fmla="*/ 1719114 h 1719114"/>
              <a:gd name="connsiteX2" fmla="*/ 1049521 w 3508714"/>
              <a:gd name="connsiteY2" fmla="*/ 1719114 h 1719114"/>
              <a:gd name="connsiteX3" fmla="*/ 0 w 3508714"/>
              <a:gd name="connsiteY3" fmla="*/ 0 h 1719114"/>
              <a:gd name="connsiteX4" fmla="*/ 1862647 w 3508714"/>
              <a:gd name="connsiteY4" fmla="*/ 0 h 1719114"/>
              <a:gd name="connsiteX5" fmla="*/ 3508714 w 3508714"/>
              <a:gd name="connsiteY5" fmla="*/ 679104 h 17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8714" h="1719114">
                <a:moveTo>
                  <a:pt x="3508714" y="679104"/>
                </a:moveTo>
                <a:lnTo>
                  <a:pt x="1862647" y="1719114"/>
                </a:lnTo>
                <a:lnTo>
                  <a:pt x="1049521" y="1719114"/>
                </a:lnTo>
                <a:lnTo>
                  <a:pt x="0" y="0"/>
                </a:lnTo>
                <a:lnTo>
                  <a:pt x="1862647" y="0"/>
                </a:lnTo>
                <a:cubicBezTo>
                  <a:pt x="2496931" y="286519"/>
                  <a:pt x="2874430" y="392585"/>
                  <a:pt x="3508714" y="6791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Freeform 33_1">
            <a:extLst>
              <a:ext uri="{FF2B5EF4-FFF2-40B4-BE49-F238E27FC236}">
                <a16:creationId xmlns:a16="http://schemas.microsoft.com/office/drawing/2014/main" xmlns="" id="{ECA9CA7E-3B8D-4463-BE56-6E694810568B}"/>
              </a:ext>
            </a:extLst>
          </p:cNvPr>
          <p:cNvSpPr/>
          <p:nvPr userDrawn="1"/>
        </p:nvSpPr>
        <p:spPr>
          <a:xfrm rot="18084247">
            <a:off x="2722554" y="4699300"/>
            <a:ext cx="3944328" cy="1932546"/>
          </a:xfrm>
          <a:custGeom>
            <a:avLst/>
            <a:gdLst>
              <a:gd name="connsiteX0" fmla="*/ 3765500 w 3765500"/>
              <a:gd name="connsiteY0" fmla="*/ 859557 h 1719114"/>
              <a:gd name="connsiteX1" fmla="*/ 1862647 w 3765500"/>
              <a:gd name="connsiteY1" fmla="*/ 1719114 h 1719114"/>
              <a:gd name="connsiteX2" fmla="*/ 1049521 w 3765500"/>
              <a:gd name="connsiteY2" fmla="*/ 1719114 h 1719114"/>
              <a:gd name="connsiteX3" fmla="*/ 0 w 3765500"/>
              <a:gd name="connsiteY3" fmla="*/ 0 h 1719114"/>
              <a:gd name="connsiteX4" fmla="*/ 1862647 w 3765500"/>
              <a:gd name="connsiteY4" fmla="*/ 0 h 1719114"/>
              <a:gd name="connsiteX0" fmla="*/ 3508714 w 3508714"/>
              <a:gd name="connsiteY0" fmla="*/ 679104 h 1719114"/>
              <a:gd name="connsiteX1" fmla="*/ 1862647 w 3508714"/>
              <a:gd name="connsiteY1" fmla="*/ 1719114 h 1719114"/>
              <a:gd name="connsiteX2" fmla="*/ 1049521 w 3508714"/>
              <a:gd name="connsiteY2" fmla="*/ 1719114 h 1719114"/>
              <a:gd name="connsiteX3" fmla="*/ 0 w 3508714"/>
              <a:gd name="connsiteY3" fmla="*/ 0 h 1719114"/>
              <a:gd name="connsiteX4" fmla="*/ 1862647 w 3508714"/>
              <a:gd name="connsiteY4" fmla="*/ 0 h 1719114"/>
              <a:gd name="connsiteX5" fmla="*/ 3508714 w 3508714"/>
              <a:gd name="connsiteY5" fmla="*/ 679104 h 17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8714" h="1719114">
                <a:moveTo>
                  <a:pt x="3508714" y="679104"/>
                </a:moveTo>
                <a:lnTo>
                  <a:pt x="1862647" y="1719114"/>
                </a:lnTo>
                <a:lnTo>
                  <a:pt x="1049521" y="1719114"/>
                </a:lnTo>
                <a:lnTo>
                  <a:pt x="0" y="0"/>
                </a:lnTo>
                <a:lnTo>
                  <a:pt x="1862647" y="0"/>
                </a:lnTo>
                <a:cubicBezTo>
                  <a:pt x="2496931" y="286519"/>
                  <a:pt x="2874430" y="392585"/>
                  <a:pt x="3508714" y="679104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2" name="任意多边形: 形状 31">
            <a:extLst>
              <a:ext uri="{FF2B5EF4-FFF2-40B4-BE49-F238E27FC236}">
                <a16:creationId xmlns:a16="http://schemas.microsoft.com/office/drawing/2014/main" xmlns="" id="{8629AF4C-85E7-4F16-94D7-9AEF34350986}"/>
              </a:ext>
            </a:extLst>
          </p:cNvPr>
          <p:cNvSpPr/>
          <p:nvPr userDrawn="1"/>
        </p:nvSpPr>
        <p:spPr>
          <a:xfrm rot="18084247">
            <a:off x="198866" y="3786285"/>
            <a:ext cx="5290760" cy="3398605"/>
          </a:xfrm>
          <a:custGeom>
            <a:avLst/>
            <a:gdLst>
              <a:gd name="connsiteX0" fmla="*/ 6843580 w 6843580"/>
              <a:gd name="connsiteY0" fmla="*/ 2198042 h 4396084"/>
              <a:gd name="connsiteX1" fmla="*/ 4406083 w 6843580"/>
              <a:gd name="connsiteY1" fmla="*/ 4396084 h 4396084"/>
              <a:gd name="connsiteX2" fmla="*/ 2683814 w 6843580"/>
              <a:gd name="connsiteY2" fmla="*/ 4396084 h 4396084"/>
              <a:gd name="connsiteX3" fmla="*/ 0 w 6843580"/>
              <a:gd name="connsiteY3" fmla="*/ 0 h 4396084"/>
              <a:gd name="connsiteX4" fmla="*/ 4406083 w 6843580"/>
              <a:gd name="connsiteY4" fmla="*/ 0 h 439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3580" h="4396084">
                <a:moveTo>
                  <a:pt x="6843580" y="2198042"/>
                </a:moveTo>
                <a:lnTo>
                  <a:pt x="4406083" y="4396084"/>
                </a:lnTo>
                <a:lnTo>
                  <a:pt x="2683814" y="4396084"/>
                </a:lnTo>
                <a:lnTo>
                  <a:pt x="0" y="0"/>
                </a:lnTo>
                <a:lnTo>
                  <a:pt x="440608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3" name="任意多边形: 形状 32">
            <a:extLst>
              <a:ext uri="{FF2B5EF4-FFF2-40B4-BE49-F238E27FC236}">
                <a16:creationId xmlns:a16="http://schemas.microsoft.com/office/drawing/2014/main" xmlns="" id="{6330FFAC-A8D2-42D4-9FE9-C8FCAA0B82CE}"/>
              </a:ext>
            </a:extLst>
          </p:cNvPr>
          <p:cNvSpPr/>
          <p:nvPr userDrawn="1"/>
        </p:nvSpPr>
        <p:spPr>
          <a:xfrm rot="18084247">
            <a:off x="4827134" y="4892742"/>
            <a:ext cx="3610803" cy="1719114"/>
          </a:xfrm>
          <a:custGeom>
            <a:avLst/>
            <a:gdLst>
              <a:gd name="connsiteX0" fmla="*/ 3765500 w 3765500"/>
              <a:gd name="connsiteY0" fmla="*/ 859557 h 1719114"/>
              <a:gd name="connsiteX1" fmla="*/ 1862647 w 3765500"/>
              <a:gd name="connsiteY1" fmla="*/ 1719114 h 1719114"/>
              <a:gd name="connsiteX2" fmla="*/ 1049521 w 3765500"/>
              <a:gd name="connsiteY2" fmla="*/ 1719114 h 1719114"/>
              <a:gd name="connsiteX3" fmla="*/ 0 w 3765500"/>
              <a:gd name="connsiteY3" fmla="*/ 0 h 1719114"/>
              <a:gd name="connsiteX4" fmla="*/ 1862647 w 3765500"/>
              <a:gd name="connsiteY4" fmla="*/ 0 h 1719114"/>
              <a:gd name="connsiteX0" fmla="*/ 3610803 w 3610803"/>
              <a:gd name="connsiteY0" fmla="*/ 822143 h 1719114"/>
              <a:gd name="connsiteX1" fmla="*/ 1862647 w 3610803"/>
              <a:gd name="connsiteY1" fmla="*/ 1719114 h 1719114"/>
              <a:gd name="connsiteX2" fmla="*/ 1049521 w 3610803"/>
              <a:gd name="connsiteY2" fmla="*/ 1719114 h 1719114"/>
              <a:gd name="connsiteX3" fmla="*/ 0 w 3610803"/>
              <a:gd name="connsiteY3" fmla="*/ 0 h 1719114"/>
              <a:gd name="connsiteX4" fmla="*/ 1862647 w 3610803"/>
              <a:gd name="connsiteY4" fmla="*/ 0 h 1719114"/>
              <a:gd name="connsiteX5" fmla="*/ 3610803 w 3610803"/>
              <a:gd name="connsiteY5" fmla="*/ 822143 h 17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0803" h="1719114">
                <a:moveTo>
                  <a:pt x="3610803" y="822143"/>
                </a:moveTo>
                <a:lnTo>
                  <a:pt x="1862647" y="1719114"/>
                </a:lnTo>
                <a:lnTo>
                  <a:pt x="1049521" y="1719114"/>
                </a:lnTo>
                <a:lnTo>
                  <a:pt x="0" y="0"/>
                </a:lnTo>
                <a:lnTo>
                  <a:pt x="1862647" y="0"/>
                </a:lnTo>
                <a:cubicBezTo>
                  <a:pt x="2496931" y="286519"/>
                  <a:pt x="2976519" y="535624"/>
                  <a:pt x="3610803" y="8221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3124200" y="2786006"/>
            <a:ext cx="8396290" cy="55879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3124200" y="1102965"/>
            <a:ext cx="8396289" cy="1666170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1180D89-FE77-458E-AC75-950C21E7AC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829374" y="2076193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830490" y="2971543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 useBgFill="1">
        <p:nvSpPr>
          <p:cNvPr id="6" name="Freeform 33_1">
            <a:extLst>
              <a:ext uri="{FF2B5EF4-FFF2-40B4-BE49-F238E27FC236}">
                <a16:creationId xmlns:a16="http://schemas.microsoft.com/office/drawing/2014/main" xmlns="" id="{432D70B7-0D3D-478D-B7C2-0DD4F454549A}"/>
              </a:ext>
            </a:extLst>
          </p:cNvPr>
          <p:cNvSpPr/>
          <p:nvPr userDrawn="1"/>
        </p:nvSpPr>
        <p:spPr>
          <a:xfrm rot="3515753" flipH="1">
            <a:off x="4672486" y="3806229"/>
            <a:ext cx="5608427" cy="2747881"/>
          </a:xfrm>
          <a:custGeom>
            <a:avLst/>
            <a:gdLst>
              <a:gd name="connsiteX0" fmla="*/ 3765500 w 3765500"/>
              <a:gd name="connsiteY0" fmla="*/ 859557 h 1719114"/>
              <a:gd name="connsiteX1" fmla="*/ 1862647 w 3765500"/>
              <a:gd name="connsiteY1" fmla="*/ 1719114 h 1719114"/>
              <a:gd name="connsiteX2" fmla="*/ 1049521 w 3765500"/>
              <a:gd name="connsiteY2" fmla="*/ 1719114 h 1719114"/>
              <a:gd name="connsiteX3" fmla="*/ 0 w 3765500"/>
              <a:gd name="connsiteY3" fmla="*/ 0 h 1719114"/>
              <a:gd name="connsiteX4" fmla="*/ 1862647 w 3765500"/>
              <a:gd name="connsiteY4" fmla="*/ 0 h 1719114"/>
              <a:gd name="connsiteX0" fmla="*/ 3508714 w 3508714"/>
              <a:gd name="connsiteY0" fmla="*/ 679104 h 1719114"/>
              <a:gd name="connsiteX1" fmla="*/ 1862647 w 3508714"/>
              <a:gd name="connsiteY1" fmla="*/ 1719114 h 1719114"/>
              <a:gd name="connsiteX2" fmla="*/ 1049521 w 3508714"/>
              <a:gd name="connsiteY2" fmla="*/ 1719114 h 1719114"/>
              <a:gd name="connsiteX3" fmla="*/ 0 w 3508714"/>
              <a:gd name="connsiteY3" fmla="*/ 0 h 1719114"/>
              <a:gd name="connsiteX4" fmla="*/ 1862647 w 3508714"/>
              <a:gd name="connsiteY4" fmla="*/ 0 h 1719114"/>
              <a:gd name="connsiteX5" fmla="*/ 3508714 w 3508714"/>
              <a:gd name="connsiteY5" fmla="*/ 679104 h 17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8714" h="1719114">
                <a:moveTo>
                  <a:pt x="3508714" y="679104"/>
                </a:moveTo>
                <a:lnTo>
                  <a:pt x="1862647" y="1719114"/>
                </a:lnTo>
                <a:lnTo>
                  <a:pt x="1049521" y="1719114"/>
                </a:lnTo>
                <a:lnTo>
                  <a:pt x="0" y="0"/>
                </a:lnTo>
                <a:lnTo>
                  <a:pt x="1862647" y="0"/>
                </a:lnTo>
                <a:cubicBezTo>
                  <a:pt x="2496931" y="286519"/>
                  <a:pt x="2874430" y="392585"/>
                  <a:pt x="3508714" y="6791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3_1">
            <a:extLst>
              <a:ext uri="{FF2B5EF4-FFF2-40B4-BE49-F238E27FC236}">
                <a16:creationId xmlns:a16="http://schemas.microsoft.com/office/drawing/2014/main" xmlns="" id="{5D3A2567-CA24-4DF2-81BE-4550D75F9098}"/>
              </a:ext>
            </a:extLst>
          </p:cNvPr>
          <p:cNvSpPr/>
          <p:nvPr userDrawn="1"/>
        </p:nvSpPr>
        <p:spPr>
          <a:xfrm rot="3515753" flipH="1">
            <a:off x="4672484" y="3809591"/>
            <a:ext cx="5608427" cy="2747881"/>
          </a:xfrm>
          <a:custGeom>
            <a:avLst/>
            <a:gdLst>
              <a:gd name="connsiteX0" fmla="*/ 3765500 w 3765500"/>
              <a:gd name="connsiteY0" fmla="*/ 859557 h 1719114"/>
              <a:gd name="connsiteX1" fmla="*/ 1862647 w 3765500"/>
              <a:gd name="connsiteY1" fmla="*/ 1719114 h 1719114"/>
              <a:gd name="connsiteX2" fmla="*/ 1049521 w 3765500"/>
              <a:gd name="connsiteY2" fmla="*/ 1719114 h 1719114"/>
              <a:gd name="connsiteX3" fmla="*/ 0 w 3765500"/>
              <a:gd name="connsiteY3" fmla="*/ 0 h 1719114"/>
              <a:gd name="connsiteX4" fmla="*/ 1862647 w 3765500"/>
              <a:gd name="connsiteY4" fmla="*/ 0 h 1719114"/>
              <a:gd name="connsiteX0" fmla="*/ 3508714 w 3508714"/>
              <a:gd name="connsiteY0" fmla="*/ 679104 h 1719114"/>
              <a:gd name="connsiteX1" fmla="*/ 1862647 w 3508714"/>
              <a:gd name="connsiteY1" fmla="*/ 1719114 h 1719114"/>
              <a:gd name="connsiteX2" fmla="*/ 1049521 w 3508714"/>
              <a:gd name="connsiteY2" fmla="*/ 1719114 h 1719114"/>
              <a:gd name="connsiteX3" fmla="*/ 0 w 3508714"/>
              <a:gd name="connsiteY3" fmla="*/ 0 h 1719114"/>
              <a:gd name="connsiteX4" fmla="*/ 1862647 w 3508714"/>
              <a:gd name="connsiteY4" fmla="*/ 0 h 1719114"/>
              <a:gd name="connsiteX5" fmla="*/ 3508714 w 3508714"/>
              <a:gd name="connsiteY5" fmla="*/ 679104 h 17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8714" h="1719114">
                <a:moveTo>
                  <a:pt x="3508714" y="679104"/>
                </a:moveTo>
                <a:lnTo>
                  <a:pt x="1862647" y="1719114"/>
                </a:lnTo>
                <a:lnTo>
                  <a:pt x="1049521" y="1719114"/>
                </a:lnTo>
                <a:lnTo>
                  <a:pt x="0" y="0"/>
                </a:lnTo>
                <a:lnTo>
                  <a:pt x="1862647" y="0"/>
                </a:lnTo>
                <a:cubicBezTo>
                  <a:pt x="2496931" y="286519"/>
                  <a:pt x="2874430" y="392585"/>
                  <a:pt x="3508714" y="679104"/>
                </a:cubicBezTo>
                <a:close/>
              </a:path>
            </a:pathLst>
          </a:cu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9ABD38D0-59FF-4CA8-8551-61B38B79A3DB}"/>
              </a:ext>
            </a:extLst>
          </p:cNvPr>
          <p:cNvSpPr/>
          <p:nvPr userDrawn="1"/>
        </p:nvSpPr>
        <p:spPr>
          <a:xfrm rot="3515753" flipH="1">
            <a:off x="3404306" y="4640602"/>
            <a:ext cx="4098976" cy="1951535"/>
          </a:xfrm>
          <a:custGeom>
            <a:avLst/>
            <a:gdLst>
              <a:gd name="connsiteX0" fmla="*/ 3765500 w 3765500"/>
              <a:gd name="connsiteY0" fmla="*/ 859557 h 1719114"/>
              <a:gd name="connsiteX1" fmla="*/ 1862647 w 3765500"/>
              <a:gd name="connsiteY1" fmla="*/ 1719114 h 1719114"/>
              <a:gd name="connsiteX2" fmla="*/ 1049521 w 3765500"/>
              <a:gd name="connsiteY2" fmla="*/ 1719114 h 1719114"/>
              <a:gd name="connsiteX3" fmla="*/ 0 w 3765500"/>
              <a:gd name="connsiteY3" fmla="*/ 0 h 1719114"/>
              <a:gd name="connsiteX4" fmla="*/ 1862647 w 3765500"/>
              <a:gd name="connsiteY4" fmla="*/ 0 h 1719114"/>
              <a:gd name="connsiteX0" fmla="*/ 3610803 w 3610803"/>
              <a:gd name="connsiteY0" fmla="*/ 822143 h 1719114"/>
              <a:gd name="connsiteX1" fmla="*/ 1862647 w 3610803"/>
              <a:gd name="connsiteY1" fmla="*/ 1719114 h 1719114"/>
              <a:gd name="connsiteX2" fmla="*/ 1049521 w 3610803"/>
              <a:gd name="connsiteY2" fmla="*/ 1719114 h 1719114"/>
              <a:gd name="connsiteX3" fmla="*/ 0 w 3610803"/>
              <a:gd name="connsiteY3" fmla="*/ 0 h 1719114"/>
              <a:gd name="connsiteX4" fmla="*/ 1862647 w 3610803"/>
              <a:gd name="connsiteY4" fmla="*/ 0 h 1719114"/>
              <a:gd name="connsiteX5" fmla="*/ 3610803 w 3610803"/>
              <a:gd name="connsiteY5" fmla="*/ 822143 h 17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0803" h="1719114">
                <a:moveTo>
                  <a:pt x="3610803" y="822143"/>
                </a:moveTo>
                <a:lnTo>
                  <a:pt x="1862647" y="1719114"/>
                </a:lnTo>
                <a:lnTo>
                  <a:pt x="1049521" y="1719114"/>
                </a:lnTo>
                <a:lnTo>
                  <a:pt x="0" y="0"/>
                </a:lnTo>
                <a:lnTo>
                  <a:pt x="1862647" y="0"/>
                </a:lnTo>
                <a:cubicBezTo>
                  <a:pt x="2496931" y="286519"/>
                  <a:pt x="2976519" y="535624"/>
                  <a:pt x="3610803" y="8221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xmlns="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xmlns="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7759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41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CA2895CD-FFC3-4F28-83AF-6E05F93A9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5841097" y="1854200"/>
            <a:ext cx="5657618" cy="1925585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862868" y="4852629"/>
            <a:ext cx="565761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13">
            <a:extLst>
              <a:ext uri="{FF2B5EF4-FFF2-40B4-BE49-F238E27FC236}">
                <a16:creationId xmlns:a16="http://schemas.microsoft.com/office/drawing/2014/main" xmlns="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2870" y="4556358"/>
            <a:ext cx="5657618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5" name="Freeform 33_1">
            <a:extLst>
              <a:ext uri="{FF2B5EF4-FFF2-40B4-BE49-F238E27FC236}">
                <a16:creationId xmlns:a16="http://schemas.microsoft.com/office/drawing/2014/main" xmlns="" id="{DAB3F5F4-EC87-489B-B0B9-BDD3E8B07085}"/>
              </a:ext>
            </a:extLst>
          </p:cNvPr>
          <p:cNvSpPr/>
          <p:nvPr userDrawn="1"/>
        </p:nvSpPr>
        <p:spPr>
          <a:xfrm rot="18084247">
            <a:off x="2722554" y="4699300"/>
            <a:ext cx="3944328" cy="1932546"/>
          </a:xfrm>
          <a:custGeom>
            <a:avLst/>
            <a:gdLst>
              <a:gd name="connsiteX0" fmla="*/ 3765500 w 3765500"/>
              <a:gd name="connsiteY0" fmla="*/ 859557 h 1719114"/>
              <a:gd name="connsiteX1" fmla="*/ 1862647 w 3765500"/>
              <a:gd name="connsiteY1" fmla="*/ 1719114 h 1719114"/>
              <a:gd name="connsiteX2" fmla="*/ 1049521 w 3765500"/>
              <a:gd name="connsiteY2" fmla="*/ 1719114 h 1719114"/>
              <a:gd name="connsiteX3" fmla="*/ 0 w 3765500"/>
              <a:gd name="connsiteY3" fmla="*/ 0 h 1719114"/>
              <a:gd name="connsiteX4" fmla="*/ 1862647 w 3765500"/>
              <a:gd name="connsiteY4" fmla="*/ 0 h 1719114"/>
              <a:gd name="connsiteX0" fmla="*/ 3508714 w 3508714"/>
              <a:gd name="connsiteY0" fmla="*/ 679104 h 1719114"/>
              <a:gd name="connsiteX1" fmla="*/ 1862647 w 3508714"/>
              <a:gd name="connsiteY1" fmla="*/ 1719114 h 1719114"/>
              <a:gd name="connsiteX2" fmla="*/ 1049521 w 3508714"/>
              <a:gd name="connsiteY2" fmla="*/ 1719114 h 1719114"/>
              <a:gd name="connsiteX3" fmla="*/ 0 w 3508714"/>
              <a:gd name="connsiteY3" fmla="*/ 0 h 1719114"/>
              <a:gd name="connsiteX4" fmla="*/ 1862647 w 3508714"/>
              <a:gd name="connsiteY4" fmla="*/ 0 h 1719114"/>
              <a:gd name="connsiteX5" fmla="*/ 3508714 w 3508714"/>
              <a:gd name="connsiteY5" fmla="*/ 679104 h 17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8714" h="1719114">
                <a:moveTo>
                  <a:pt x="3508714" y="679104"/>
                </a:moveTo>
                <a:lnTo>
                  <a:pt x="1862647" y="1719114"/>
                </a:lnTo>
                <a:lnTo>
                  <a:pt x="1049521" y="1719114"/>
                </a:lnTo>
                <a:lnTo>
                  <a:pt x="0" y="0"/>
                </a:lnTo>
                <a:lnTo>
                  <a:pt x="1862647" y="0"/>
                </a:lnTo>
                <a:cubicBezTo>
                  <a:pt x="2496931" y="286519"/>
                  <a:pt x="2874430" y="392585"/>
                  <a:pt x="3508714" y="679104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CB4C8D1E-6D18-4966-84DE-5DFECA8BA507}"/>
              </a:ext>
            </a:extLst>
          </p:cNvPr>
          <p:cNvSpPr/>
          <p:nvPr userDrawn="1"/>
        </p:nvSpPr>
        <p:spPr>
          <a:xfrm rot="18084247">
            <a:off x="198866" y="3786285"/>
            <a:ext cx="5290760" cy="3398605"/>
          </a:xfrm>
          <a:custGeom>
            <a:avLst/>
            <a:gdLst>
              <a:gd name="connsiteX0" fmla="*/ 6843580 w 6843580"/>
              <a:gd name="connsiteY0" fmla="*/ 2198042 h 4396084"/>
              <a:gd name="connsiteX1" fmla="*/ 4406083 w 6843580"/>
              <a:gd name="connsiteY1" fmla="*/ 4396084 h 4396084"/>
              <a:gd name="connsiteX2" fmla="*/ 2683814 w 6843580"/>
              <a:gd name="connsiteY2" fmla="*/ 4396084 h 4396084"/>
              <a:gd name="connsiteX3" fmla="*/ 0 w 6843580"/>
              <a:gd name="connsiteY3" fmla="*/ 0 h 4396084"/>
              <a:gd name="connsiteX4" fmla="*/ 4406083 w 6843580"/>
              <a:gd name="connsiteY4" fmla="*/ 0 h 439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3580" h="4396084">
                <a:moveTo>
                  <a:pt x="6843580" y="2198042"/>
                </a:moveTo>
                <a:lnTo>
                  <a:pt x="4406083" y="4396084"/>
                </a:lnTo>
                <a:lnTo>
                  <a:pt x="2683814" y="4396084"/>
                </a:lnTo>
                <a:lnTo>
                  <a:pt x="0" y="0"/>
                </a:lnTo>
                <a:lnTo>
                  <a:pt x="440608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17289159"/>
      </p:ext>
    </p:extLst>
  </p:cSld>
  <p:clrMapOvr>
    <a:masterClrMapping/>
  </p:clrMapOvr>
  <p:transition spd="slow" advClick="0" advTm="2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217709" tIns="108855" rIns="217709" bIns="108855"/>
          <a:lstStyle>
            <a:lvl1pPr>
              <a:defRPr/>
            </a:lvl1pPr>
          </a:lstStyle>
          <a:p>
            <a:pPr>
              <a:defRPr/>
            </a:pPr>
            <a:fld id="{6ACCB1D6-D050-4158-988A-BCD6D4456A7E}" type="datetimeFigureOut">
              <a:rPr lang="zh-CN" altLang="en-US"/>
              <a:pPr>
                <a:defRPr/>
              </a:pPr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217709" tIns="108855" rIns="217709" bIns="108855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217709" tIns="108855" rIns="217709" bIns="108855"/>
          <a:lstStyle>
            <a:lvl1pPr>
              <a:defRPr/>
            </a:lvl1pPr>
          </a:lstStyle>
          <a:p>
            <a:pPr>
              <a:defRPr/>
            </a:pPr>
            <a:fld id="{2446D093-6EAC-41DB-90AE-D1C32366CB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8492888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72258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>
            <a:extLst>
              <a:ext uri="{FF2B5EF4-FFF2-40B4-BE49-F238E27FC236}">
                <a16:creationId xmlns:a16="http://schemas.microsoft.com/office/drawing/2014/main" xmlns="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xmlns="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xmlns="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9" r:id="rId3"/>
    <p:sldLayoutId id="2147483662" r:id="rId4"/>
    <p:sldLayoutId id="2147483655" r:id="rId5"/>
    <p:sldLayoutId id="2147483661" r:id="rId6"/>
    <p:sldLayoutId id="2147483671" r:id="rId7"/>
    <p:sldLayoutId id="2147483672" r:id="rId8"/>
    <p:sldLayoutId id="2147483673" r:id="rId9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5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chart" Target="../charts/char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xmlns="" id="{3C326D0B-7DAB-41B6-8030-2E4A18CC9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84086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037" name="think-cell Slide" r:id="rId5" imgW="360" imgH="360" progId="">
              <p:embed/>
            </p:oleObj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xmlns="" id="{EC933494-1B63-4A32-964F-D05236799BAA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cs typeface="+mn-ea"/>
              <a:sym typeface="+mn-lt"/>
            </a:endParaRPr>
          </a:p>
        </p:txBody>
      </p:sp>
      <p:sp>
        <p:nvSpPr>
          <p:cNvPr id="11" name="íśľîḓé">
            <a:extLst>
              <a:ext uri="{FF2B5EF4-FFF2-40B4-BE49-F238E27FC236}">
                <a16:creationId xmlns:a16="http://schemas.microsoft.com/office/drawing/2014/main" xmlns="" id="{64B72CDC-A8CA-4C35-9E70-09CD06F960B8}"/>
              </a:ext>
            </a:extLst>
          </p:cNvPr>
          <p:cNvSpPr txBox="1">
            <a:spLocks/>
          </p:cNvSpPr>
          <p:nvPr/>
        </p:nvSpPr>
        <p:spPr>
          <a:xfrm>
            <a:off x="6025805" y="3225116"/>
            <a:ext cx="5091779" cy="93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cs typeface="+mn-ea"/>
                <a:sym typeface="+mn-lt"/>
              </a:rPr>
              <a:t>优秀高等教育教材引进</a:t>
            </a:r>
          </a:p>
          <a:p>
            <a:endParaRPr lang="zh-CN" altLang="en-US" dirty="0">
              <a:cs typeface="+mn-ea"/>
              <a:sym typeface="+mn-lt"/>
            </a:endParaRPr>
          </a:p>
          <a:p>
            <a:r>
              <a:rPr lang="en-US" altLang="zh-CN" dirty="0">
                <a:cs typeface="+mn-ea"/>
                <a:sym typeface="+mn-lt"/>
              </a:rPr>
              <a:t>CEPIEC·</a:t>
            </a:r>
            <a:r>
              <a:rPr lang="zh-CN" altLang="en-US" dirty="0">
                <a:cs typeface="+mn-ea"/>
                <a:sym typeface="+mn-lt"/>
              </a:rPr>
              <a:t>中国教育图书进出口有限公司</a:t>
            </a:r>
          </a:p>
          <a:p>
            <a:endParaRPr lang="zh-CN" altLang="en-US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Picture 11" descr="C:\Users\Administrator\Desktop\爱教材各资源库logo\爱教材（中文）logo.png">
            <a:extLst>
              <a:ext uri="{FF2B5EF4-FFF2-40B4-BE49-F238E27FC236}">
                <a16:creationId xmlns:a16="http://schemas.microsoft.com/office/drawing/2014/main" xmlns="" id="{A0D5F42D-ABEE-4AC3-B365-4E2E4AE42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66" y="1384306"/>
            <a:ext cx="2675995" cy="10442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>
            <a:extLst>
              <a:ext uri="{FF2B5EF4-FFF2-40B4-BE49-F238E27FC236}">
                <a16:creationId xmlns:a16="http://schemas.microsoft.com/office/drawing/2014/main" xmlns="" id="{09825FAF-C637-4FBE-A7D3-2AAE7BAB1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外文原版电子教材集成平台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248D274-4502-4154-A742-03F76408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40815" y="5824440"/>
            <a:ext cx="148844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xmlns="" val="227174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29310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55015" y="1155688"/>
            <a:ext cx="10858500" cy="4521310"/>
            <a:chOff x="660400" y="1612888"/>
            <a:chExt cx="10858500" cy="4521310"/>
          </a:xfrm>
        </p:grpSpPr>
        <p:sp>
          <p:nvSpPr>
            <p:cNvPr id="45" name="iŝḷíḓê"/>
            <p:cNvSpPr/>
            <p:nvPr/>
          </p:nvSpPr>
          <p:spPr bwMode="auto">
            <a:xfrm>
              <a:off x="660400" y="1612888"/>
              <a:ext cx="10858500" cy="324721"/>
            </a:xfrm>
            <a:prstGeom prst="rect">
              <a:avLst/>
            </a:prstGeom>
            <a:noFill/>
            <a:ln w="3175">
              <a:noFill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100" u="sng" dirty="0"/>
            </a:p>
          </p:txBody>
        </p:sp>
        <p:sp>
          <p:nvSpPr>
            <p:cNvPr id="6" name="íśḷïde"/>
            <p:cNvSpPr/>
            <p:nvPr/>
          </p:nvSpPr>
          <p:spPr>
            <a:xfrm>
              <a:off x="660400" y="2324618"/>
              <a:ext cx="2063069" cy="2573137"/>
            </a:xfrm>
            <a:prstGeom prst="roundRect">
              <a:avLst>
                <a:gd name="adj" fmla="val 6226"/>
              </a:avLst>
            </a:prstGeom>
            <a:blipFill rotWithShape="1">
              <a:blip r:embed="rId4"/>
              <a:stretch>
                <a:fillRect/>
              </a:stretch>
            </a:blipFill>
            <a:ln w="76200" cap="flat" cmpd="sng" algn="ctr">
              <a:noFill/>
              <a:prstDash val="solid"/>
              <a:miter lim="800000"/>
            </a:ln>
            <a:effectLst>
              <a:outerShdw blurRad="38100" dist="38100" dir="2700000" sx="102000" sy="102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grpSp>
          <p:nvGrpSpPr>
            <p:cNvPr id="16" name="íṡ1îḋè"/>
            <p:cNvGrpSpPr/>
            <p:nvPr/>
          </p:nvGrpSpPr>
          <p:grpSpPr>
            <a:xfrm>
              <a:off x="838261" y="5003263"/>
              <a:ext cx="1707346" cy="1130837"/>
              <a:chOff x="933941" y="4341355"/>
              <a:chExt cx="1768290" cy="1130837"/>
            </a:xfrm>
          </p:grpSpPr>
          <p:sp>
            <p:nvSpPr>
              <p:cNvPr id="17" name="ï$ḷíḓè"/>
              <p:cNvSpPr/>
              <p:nvPr/>
            </p:nvSpPr>
            <p:spPr bwMode="auto">
              <a:xfrm>
                <a:off x="933941" y="4715927"/>
                <a:ext cx="1768290" cy="75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400" dirty="0"/>
                  <a:t>英国医师协会</a:t>
                </a:r>
                <a:r>
                  <a:rPr lang="en-US" altLang="zh-CN" sz="1400" dirty="0"/>
                  <a:t>2014</a:t>
                </a:r>
                <a:r>
                  <a:rPr lang="zh-CN" altLang="en-US" sz="1400" dirty="0"/>
                  <a:t>年医学图书奖</a:t>
                </a:r>
              </a:p>
            </p:txBody>
          </p:sp>
          <p:sp>
            <p:nvSpPr>
              <p:cNvPr id="18" name="ïşlïḓé"/>
              <p:cNvSpPr txBox="1"/>
              <p:nvPr/>
            </p:nvSpPr>
            <p:spPr bwMode="auto">
              <a:xfrm>
                <a:off x="933941" y="4341355"/>
                <a:ext cx="1768290" cy="374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b="1" dirty="0"/>
                  <a:t>9781315111087</a:t>
                </a:r>
              </a:p>
            </p:txBody>
          </p:sp>
        </p:grpSp>
        <p:sp>
          <p:nvSpPr>
            <p:cNvPr id="7" name="îŝļîḓê"/>
            <p:cNvSpPr/>
            <p:nvPr/>
          </p:nvSpPr>
          <p:spPr>
            <a:xfrm>
              <a:off x="2163598" y="2324618"/>
              <a:ext cx="559871" cy="559871"/>
            </a:xfrm>
            <a:prstGeom prst="round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76" name="íṥ1iďe"/>
            <p:cNvSpPr/>
            <p:nvPr/>
          </p:nvSpPr>
          <p:spPr>
            <a:xfrm>
              <a:off x="5058116" y="2324618"/>
              <a:ext cx="2063069" cy="2573137"/>
            </a:xfrm>
            <a:prstGeom prst="roundRect">
              <a:avLst>
                <a:gd name="adj" fmla="val 6226"/>
              </a:avLst>
            </a:prstGeom>
            <a:blipFill rotWithShape="1">
              <a:blip r:embed="rId5"/>
              <a:stretch>
                <a:fillRect/>
              </a:stretch>
            </a:blipFill>
            <a:ln w="76200" cap="flat" cmpd="sng" algn="ctr">
              <a:noFill/>
              <a:prstDash val="solid"/>
              <a:miter lim="800000"/>
            </a:ln>
            <a:effectLst>
              <a:outerShdw blurRad="38100" dist="38100" dir="2700000" sx="102000" sy="102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grpSp>
          <p:nvGrpSpPr>
            <p:cNvPr id="77" name="ïŝ1îďe"/>
            <p:cNvGrpSpPr/>
            <p:nvPr/>
          </p:nvGrpSpPr>
          <p:grpSpPr>
            <a:xfrm>
              <a:off x="5152157" y="5003263"/>
              <a:ext cx="1791166" cy="1130935"/>
              <a:chOff x="847129" y="4341355"/>
              <a:chExt cx="1855102" cy="1130935"/>
            </a:xfrm>
          </p:grpSpPr>
          <p:sp>
            <p:nvSpPr>
              <p:cNvPr id="79" name="işḻïḓê"/>
              <p:cNvSpPr/>
              <p:nvPr/>
            </p:nvSpPr>
            <p:spPr bwMode="auto">
              <a:xfrm>
                <a:off x="847129" y="4716005"/>
                <a:ext cx="1854619" cy="756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400" dirty="0"/>
                  <a:t>人类分子遗传学与基因组学首选教科书</a:t>
                </a:r>
              </a:p>
            </p:txBody>
          </p:sp>
          <p:sp>
            <p:nvSpPr>
              <p:cNvPr id="80" name="îšḻíďê"/>
              <p:cNvSpPr txBox="1"/>
              <p:nvPr/>
            </p:nvSpPr>
            <p:spPr bwMode="auto">
              <a:xfrm>
                <a:off x="933941" y="4341355"/>
                <a:ext cx="1768290" cy="374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b="1" dirty="0"/>
                  <a:t>9780429448362</a:t>
                </a:r>
              </a:p>
            </p:txBody>
          </p:sp>
        </p:grpSp>
        <p:sp>
          <p:nvSpPr>
            <p:cNvPr id="78" name="ïSḻïḍé"/>
            <p:cNvSpPr/>
            <p:nvPr/>
          </p:nvSpPr>
          <p:spPr>
            <a:xfrm>
              <a:off x="6561314" y="2324618"/>
              <a:ext cx="559871" cy="559871"/>
            </a:xfrm>
            <a:prstGeom prst="round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sp>
          <p:nvSpPr>
            <p:cNvPr id="88" name="îSḻiḓê"/>
            <p:cNvSpPr/>
            <p:nvPr/>
          </p:nvSpPr>
          <p:spPr>
            <a:xfrm>
              <a:off x="9455831" y="2324618"/>
              <a:ext cx="2063069" cy="2573137"/>
            </a:xfrm>
            <a:prstGeom prst="roundRect">
              <a:avLst>
                <a:gd name="adj" fmla="val 6226"/>
              </a:avLst>
            </a:prstGeom>
            <a:blipFill rotWithShape="1">
              <a:blip r:embed="rId6"/>
              <a:stretch>
                <a:fillRect/>
              </a:stretch>
            </a:blipFill>
            <a:ln w="76200" cap="flat" cmpd="sng" algn="ctr">
              <a:noFill/>
              <a:prstDash val="solid"/>
              <a:miter lim="800000"/>
            </a:ln>
            <a:effectLst>
              <a:outerShdw blurRad="38100" dist="38100" dir="2700000" sx="102000" sy="102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grpSp>
          <p:nvGrpSpPr>
            <p:cNvPr id="89" name="işļïḓe"/>
            <p:cNvGrpSpPr/>
            <p:nvPr/>
          </p:nvGrpSpPr>
          <p:grpSpPr>
            <a:xfrm>
              <a:off x="9633692" y="5003263"/>
              <a:ext cx="1707346" cy="1130837"/>
              <a:chOff x="933941" y="4341355"/>
              <a:chExt cx="1768290" cy="1130837"/>
            </a:xfrm>
          </p:grpSpPr>
          <p:sp>
            <p:nvSpPr>
              <p:cNvPr id="91" name="íṧľiḍé"/>
              <p:cNvSpPr/>
              <p:nvPr/>
            </p:nvSpPr>
            <p:spPr bwMode="auto">
              <a:xfrm>
                <a:off x="933941" y="4715927"/>
                <a:ext cx="1768290" cy="75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400" dirty="0"/>
                  <a:t>空气污染一站式</a:t>
                </a:r>
                <a:r>
                  <a:rPr lang="en-US" altLang="zh-CN" sz="1400" dirty="0"/>
                  <a:t>/</a:t>
                </a:r>
                <a:r>
                  <a:rPr lang="zh-CN" altLang="en-US" sz="1400" dirty="0"/>
                  <a:t>全方位的知名教材</a:t>
                </a:r>
              </a:p>
            </p:txBody>
          </p:sp>
          <p:sp>
            <p:nvSpPr>
              <p:cNvPr id="92" name="işlîdê"/>
              <p:cNvSpPr txBox="1"/>
              <p:nvPr/>
            </p:nvSpPr>
            <p:spPr bwMode="auto">
              <a:xfrm>
                <a:off x="933941" y="4341355"/>
                <a:ext cx="1768290" cy="374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b="1" dirty="0"/>
                  <a:t>9780429469985</a:t>
                </a:r>
              </a:p>
            </p:txBody>
          </p:sp>
        </p:grpSp>
        <p:sp>
          <p:nvSpPr>
            <p:cNvPr id="90" name="íS1íḋê"/>
            <p:cNvSpPr/>
            <p:nvPr/>
          </p:nvSpPr>
          <p:spPr>
            <a:xfrm>
              <a:off x="10959029" y="2324618"/>
              <a:ext cx="559871" cy="559871"/>
            </a:xfrm>
            <a:prstGeom prst="round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  <p:sp>
          <p:nvSpPr>
            <p:cNvPr id="70" name="î$ḷïḑé"/>
            <p:cNvSpPr/>
            <p:nvPr/>
          </p:nvSpPr>
          <p:spPr>
            <a:xfrm>
              <a:off x="2859258" y="2324618"/>
              <a:ext cx="2063069" cy="2573137"/>
            </a:xfrm>
            <a:prstGeom prst="roundRect">
              <a:avLst>
                <a:gd name="adj" fmla="val 6226"/>
              </a:avLst>
            </a:prstGeom>
            <a:blipFill rotWithShape="1">
              <a:blip r:embed="rId7"/>
              <a:stretch>
                <a:fillRect/>
              </a:stretch>
            </a:blipFill>
            <a:ln w="76200" cap="flat" cmpd="sng" algn="ctr">
              <a:noFill/>
              <a:prstDash val="solid"/>
              <a:miter lim="800000"/>
            </a:ln>
            <a:effectLst>
              <a:outerShdw blurRad="38100" dist="38100" dir="2700000" sx="102000" sy="102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grpSp>
          <p:nvGrpSpPr>
            <p:cNvPr id="71" name="ïṣľíďè"/>
            <p:cNvGrpSpPr/>
            <p:nvPr/>
          </p:nvGrpSpPr>
          <p:grpSpPr>
            <a:xfrm>
              <a:off x="3037119" y="5003263"/>
              <a:ext cx="1707346" cy="1130837"/>
              <a:chOff x="933941" y="4341355"/>
              <a:chExt cx="1768290" cy="1130837"/>
            </a:xfrm>
          </p:grpSpPr>
          <p:sp>
            <p:nvSpPr>
              <p:cNvPr id="73" name="ïṥ1íḍê"/>
              <p:cNvSpPr/>
              <p:nvPr/>
            </p:nvSpPr>
            <p:spPr bwMode="auto">
              <a:xfrm>
                <a:off x="933941" y="4715927"/>
                <a:ext cx="1768290" cy="75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400" dirty="0"/>
                  <a:t>电力分配系统工程最受欢迎教材之一</a:t>
                </a:r>
              </a:p>
            </p:txBody>
          </p:sp>
          <p:sp>
            <p:nvSpPr>
              <p:cNvPr id="74" name="iSlïḑê"/>
              <p:cNvSpPr txBox="1"/>
              <p:nvPr/>
            </p:nvSpPr>
            <p:spPr bwMode="auto">
              <a:xfrm>
                <a:off x="933941" y="4341355"/>
                <a:ext cx="1768290" cy="374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b="1" dirty="0"/>
                  <a:t>9780429440830</a:t>
                </a:r>
              </a:p>
            </p:txBody>
          </p:sp>
        </p:grpSp>
        <p:sp>
          <p:nvSpPr>
            <p:cNvPr id="72" name="íṣľíḋe"/>
            <p:cNvSpPr/>
            <p:nvPr/>
          </p:nvSpPr>
          <p:spPr>
            <a:xfrm>
              <a:off x="4362456" y="2324618"/>
              <a:ext cx="559871" cy="559871"/>
            </a:xfrm>
            <a:prstGeom prst="roundRect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82" name="î$ḻiḍè"/>
            <p:cNvSpPr/>
            <p:nvPr/>
          </p:nvSpPr>
          <p:spPr>
            <a:xfrm>
              <a:off x="7256973" y="2324618"/>
              <a:ext cx="2063069" cy="2573137"/>
            </a:xfrm>
            <a:prstGeom prst="roundRect">
              <a:avLst>
                <a:gd name="adj" fmla="val 6226"/>
              </a:avLst>
            </a:prstGeom>
            <a:blipFill rotWithShape="1">
              <a:blip r:embed="rId8"/>
              <a:stretch>
                <a:fillRect/>
              </a:stretch>
            </a:blipFill>
            <a:ln w="76200" cap="flat" cmpd="sng" algn="ctr">
              <a:noFill/>
              <a:prstDash val="solid"/>
              <a:miter lim="800000"/>
            </a:ln>
            <a:effectLst>
              <a:outerShdw blurRad="38100" dist="38100" dir="2700000" sx="102000" sy="102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grpSp>
          <p:nvGrpSpPr>
            <p:cNvPr id="83" name="í$ļïḑe"/>
            <p:cNvGrpSpPr/>
            <p:nvPr/>
          </p:nvGrpSpPr>
          <p:grpSpPr>
            <a:xfrm>
              <a:off x="7434834" y="5003263"/>
              <a:ext cx="1707346" cy="1130837"/>
              <a:chOff x="933941" y="4341355"/>
              <a:chExt cx="1768290" cy="1130837"/>
            </a:xfrm>
          </p:grpSpPr>
          <p:sp>
            <p:nvSpPr>
              <p:cNvPr id="85" name="í$ḷiḍè"/>
              <p:cNvSpPr/>
              <p:nvPr/>
            </p:nvSpPr>
            <p:spPr bwMode="auto">
              <a:xfrm>
                <a:off x="933941" y="4715927"/>
                <a:ext cx="1768290" cy="75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400" dirty="0"/>
                  <a:t>适合本科生</a:t>
                </a:r>
                <a:r>
                  <a:rPr lang="en-US" altLang="zh-CN" sz="1400" dirty="0"/>
                  <a:t>/</a:t>
                </a:r>
                <a:r>
                  <a:rPr lang="zh-CN" altLang="en-US" sz="1400" dirty="0"/>
                  <a:t>研究生的畅销教科书</a:t>
                </a:r>
              </a:p>
            </p:txBody>
          </p:sp>
          <p:sp>
            <p:nvSpPr>
              <p:cNvPr id="86" name="iṩlîdê"/>
              <p:cNvSpPr txBox="1"/>
              <p:nvPr/>
            </p:nvSpPr>
            <p:spPr bwMode="auto">
              <a:xfrm>
                <a:off x="933941" y="4341355"/>
                <a:ext cx="1768290" cy="374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b="1" dirty="0"/>
                  <a:t>9780429425134</a:t>
                </a:r>
              </a:p>
            </p:txBody>
          </p:sp>
        </p:grpSp>
        <p:sp>
          <p:nvSpPr>
            <p:cNvPr id="84" name="íṧļíḓe"/>
            <p:cNvSpPr/>
            <p:nvPr/>
          </p:nvSpPr>
          <p:spPr>
            <a:xfrm>
              <a:off x="8760172" y="2324618"/>
              <a:ext cx="559871" cy="559871"/>
            </a:xfrm>
            <a:prstGeom prst="roundRect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</p:grpSp>
      <p:sp>
        <p:nvSpPr>
          <p:cNvPr id="10" name="标题 1"/>
          <p:cNvSpPr>
            <a:spLocks noGrp="1"/>
          </p:cNvSpPr>
          <p:nvPr/>
        </p:nvSpPr>
        <p:spPr>
          <a:xfrm>
            <a:off x="2360930" y="0"/>
            <a:ext cx="9252585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重点电子教材</a:t>
            </a:r>
          </a:p>
        </p:txBody>
      </p:sp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0083" y="266700"/>
            <a:ext cx="1951037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704" name="图片 20" descr="C:\Users\ADMINI~1\AppData\Local\Temp\WeChat Files\60536296902580427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80" y="381000"/>
            <a:ext cx="1655763" cy="6477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355577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2934269" y="0"/>
            <a:ext cx="8679246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重点电子教材</a:t>
            </a:r>
          </a:p>
        </p:txBody>
      </p:sp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083" y="266700"/>
            <a:ext cx="1951037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67297" y="394008"/>
            <a:ext cx="1704975" cy="638175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68740" y="1410324"/>
            <a:ext cx="7751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000" b="1" dirty="0">
                <a:latin typeface="+mj-lt"/>
                <a:ea typeface="+mj-ea"/>
                <a:cs typeface="+mj-cs"/>
              </a:rPr>
              <a:t>高质量教学和学习资源  世界级的作者团队 全学科的出版范围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50626" y="1840424"/>
            <a:ext cx="623027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dirty="0">
                <a:latin typeface="+mj-lt"/>
                <a:ea typeface="+mj-ea"/>
                <a:cs typeface="+mj-cs"/>
              </a:rPr>
              <a:t>剑桥目前已出版</a:t>
            </a:r>
            <a:r>
              <a:rPr lang="en-US" altLang="zh-CN" sz="1400" dirty="0">
                <a:latin typeface="+mj-lt"/>
                <a:ea typeface="+mj-ea"/>
                <a:cs typeface="+mj-cs"/>
              </a:rPr>
              <a:t>6</a:t>
            </a:r>
            <a:r>
              <a:rPr lang="zh-CN" altLang="en-US" sz="1400" dirty="0">
                <a:latin typeface="+mj-lt"/>
                <a:ea typeface="+mj-ea"/>
                <a:cs typeface="+mj-cs"/>
              </a:rPr>
              <a:t>万多册学术图书，按照使用需求，由外国教材中心专家甄选</a:t>
            </a:r>
            <a:r>
              <a:rPr lang="en-US" altLang="zh-CN" sz="1400" dirty="0">
                <a:latin typeface="+mj-lt"/>
                <a:ea typeface="+mj-ea"/>
                <a:cs typeface="+mj-cs"/>
              </a:rPr>
              <a:t>1520</a:t>
            </a:r>
            <a:r>
              <a:rPr lang="zh-CN" altLang="en-US" sz="1400" dirty="0">
                <a:latin typeface="+mj-lt"/>
                <a:ea typeface="+mj-ea"/>
                <a:cs typeface="+mj-cs"/>
              </a:rPr>
              <a:t>种教材</a:t>
            </a:r>
            <a:endParaRPr lang="en-US" altLang="zh-CN" sz="1400" dirty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1400" dirty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dirty="0">
                <a:latin typeface="+mj-lt"/>
                <a:ea typeface="+mj-ea"/>
                <a:cs typeface="+mj-cs"/>
              </a:rPr>
              <a:t>此合集中既有全球众多名校所采用的经典课程教材，也包含了一些适合本科生和研究生使用的参考图书 </a:t>
            </a: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5120551"/>
              </p:ext>
            </p:extLst>
          </p:nvPr>
        </p:nvGraphicFramePr>
        <p:xfrm>
          <a:off x="1651279" y="3080598"/>
          <a:ext cx="4166336" cy="3395517"/>
        </p:xfrm>
        <a:graphic>
          <a:graphicData uri="http://schemas.openxmlformats.org/drawingml/2006/table">
            <a:tbl>
              <a:tblPr/>
              <a:tblGrid>
                <a:gridCol w="2746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285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rgbClr val="FFFFFF"/>
                          </a:solidFill>
                          <a:latin typeface="Times New Roman"/>
                          <a:ea typeface="微软雅黑"/>
                          <a:cs typeface="微软雅黑"/>
                        </a:rPr>
                        <a:t>理工包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4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rgbClr val="000000"/>
                          </a:solidFill>
                          <a:latin typeface="Times New Roman"/>
                          <a:ea typeface="微软雅黑"/>
                          <a:cs typeface="微软雅黑"/>
                        </a:rPr>
                        <a:t>学科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rgbClr val="000000"/>
                          </a:solidFill>
                          <a:latin typeface="Times New Roman"/>
                          <a:ea typeface="微软雅黑"/>
                          <a:cs typeface="微软雅黑"/>
                        </a:rPr>
                        <a:t>册数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工程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楷体"/>
                          <a:ea typeface="宋体"/>
                          <a:cs typeface="楷体"/>
                        </a:rPr>
                        <a:t>175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物理和天文学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latin typeface="楷体"/>
                          <a:ea typeface="宋体"/>
                          <a:cs typeface="楷体"/>
                        </a:rPr>
                        <a:t>133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数学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latin typeface="楷体"/>
                          <a:ea typeface="宋体"/>
                          <a:cs typeface="楷体"/>
                        </a:rPr>
                        <a:t>97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4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地球与环境科学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latin typeface="楷体"/>
                          <a:ea typeface="宋体"/>
                          <a:cs typeface="楷体"/>
                        </a:rPr>
                        <a:t>87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4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生命科学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latin typeface="楷体"/>
                          <a:ea typeface="宋体"/>
                          <a:cs typeface="楷体"/>
                        </a:rPr>
                        <a:t>66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4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计算机科学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latin typeface="楷体"/>
                          <a:ea typeface="宋体"/>
                          <a:cs typeface="楷体"/>
                        </a:rPr>
                        <a:t>44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4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医学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latin typeface="楷体"/>
                          <a:ea typeface="宋体"/>
                          <a:cs typeface="楷体"/>
                        </a:rPr>
                        <a:t>25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4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统计与概率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latin typeface="楷体"/>
                          <a:ea typeface="宋体"/>
                          <a:cs typeface="楷体"/>
                        </a:rPr>
                        <a:t>18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49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化学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latin typeface="楷体"/>
                          <a:ea typeface="宋体"/>
                          <a:cs typeface="楷体"/>
                        </a:rPr>
                        <a:t>8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4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总计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latin typeface="微软雅黑"/>
                          <a:ea typeface="宋体"/>
                          <a:cs typeface="微软雅黑"/>
                        </a:rPr>
                        <a:t>654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9960952"/>
              </p:ext>
            </p:extLst>
          </p:nvPr>
        </p:nvGraphicFramePr>
        <p:xfrm>
          <a:off x="7273892" y="1846888"/>
          <a:ext cx="3944202" cy="4785360"/>
        </p:xfrm>
        <a:graphic>
          <a:graphicData uri="http://schemas.openxmlformats.org/drawingml/2006/table">
            <a:tbl>
              <a:tblPr/>
              <a:tblGrid>
                <a:gridCol w="2771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3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049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rgbClr val="FFFFFF"/>
                          </a:solidFill>
                          <a:latin typeface="Times New Roman"/>
                          <a:ea typeface="微软雅黑"/>
                          <a:cs typeface="微软雅黑"/>
                        </a:rPr>
                        <a:t>人文社科包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5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rgbClr val="000000"/>
                          </a:solidFill>
                          <a:latin typeface="Times New Roman"/>
                          <a:ea typeface="微软雅黑"/>
                          <a:cs typeface="微软雅黑"/>
                        </a:rPr>
                        <a:t>学科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rgbClr val="000000"/>
                          </a:solidFill>
                          <a:latin typeface="Times New Roman"/>
                          <a:ea typeface="微软雅黑"/>
                          <a:cs typeface="微软雅黑"/>
                        </a:rPr>
                        <a:t>册数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语言学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134</a:t>
                      </a:r>
                      <a:endParaRPr lang="zh-CN" altLang="en-US" sz="1400" kern="10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法学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117</a:t>
                      </a:r>
                      <a:endParaRPr lang="zh-CN" altLang="en-US" sz="1400" kern="10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政治、社会理论、思想史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92</a:t>
                      </a:r>
                      <a:endParaRPr lang="zh-CN" altLang="en-US" sz="1400" kern="10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经济学、商业研究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87</a:t>
                      </a:r>
                      <a:endParaRPr lang="zh-CN" altLang="en-US" sz="1400" kern="10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哲学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78</a:t>
                      </a:r>
                      <a:endParaRPr lang="zh-CN" altLang="en-US" sz="1400" kern="10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历史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61</a:t>
                      </a:r>
                      <a:endParaRPr lang="zh-CN" altLang="en-US" sz="14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古典研究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56</a:t>
                      </a:r>
                      <a:endParaRPr lang="zh-CN" altLang="en-US" sz="14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心理学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53</a:t>
                      </a:r>
                      <a:endParaRPr lang="zh-CN" altLang="en-US" sz="14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文学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48</a:t>
                      </a:r>
                      <a:endParaRPr lang="zh-CN" altLang="en-US" sz="14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管理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40</a:t>
                      </a:r>
                      <a:endParaRPr lang="zh-CN" altLang="en-US" sz="14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教育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40</a:t>
                      </a:r>
                      <a:endParaRPr lang="zh-CN" altLang="en-US" sz="14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社会学</a:t>
                      </a: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27</a:t>
                      </a:r>
                      <a:endParaRPr lang="zh-CN" altLang="en-US" sz="14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其他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28</a:t>
                      </a:r>
                      <a:endParaRPr lang="zh-CN" altLang="en-US" sz="14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总计</a:t>
                      </a:r>
                      <a:endParaRPr lang="en-US" sz="16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latin typeface="Times New Roman"/>
                          <a:ea typeface="楷体"/>
                          <a:cs typeface="楷体"/>
                        </a:rPr>
                        <a:t>861</a:t>
                      </a:r>
                      <a:endParaRPr lang="zh-CN" altLang="en-US" sz="1600" kern="100" dirty="0">
                        <a:solidFill>
                          <a:srgbClr val="000000"/>
                        </a:solidFill>
                        <a:latin typeface="Times New Roman"/>
                        <a:ea typeface="楷体"/>
                        <a:cs typeface="楷体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34172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4250" y="0"/>
            <a:ext cx="9266555" cy="1028700"/>
          </a:xfrm>
        </p:spPr>
        <p:txBody>
          <a:bodyPr/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重点电子教材</a:t>
            </a:r>
          </a:p>
        </p:txBody>
      </p:sp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083" y="266700"/>
            <a:ext cx="1951037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764" name="Picture 10" descr="C:\Users\nliu\AppData\Local\Microsoft\Windows\INetCache\Content.Word\CT Logo Stacked generalST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8" y="351473"/>
            <a:ext cx="1584325" cy="59213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表格 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1768331681"/>
              </p:ext>
            </p:extLst>
          </p:nvPr>
        </p:nvGraphicFramePr>
        <p:xfrm>
          <a:off x="4942205" y="1381760"/>
          <a:ext cx="6794500" cy="4769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5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4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20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27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27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600" b="1">
                          <a:solidFill>
                            <a:srgbClr val="C9670D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ISBN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600" b="1">
                          <a:solidFill>
                            <a:srgbClr val="C9670D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题名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600" b="1">
                          <a:solidFill>
                            <a:srgbClr val="C9670D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获奖情况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600" b="1">
                          <a:solidFill>
                            <a:srgbClr val="C9670D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作者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7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C9670D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9780521841573</a:t>
                      </a:r>
                      <a:endParaRPr lang="en-US" altLang="en-US" sz="1200" b="0">
                        <a:solidFill>
                          <a:srgbClr val="C9670D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Climate Change and Climate Modeling</a:t>
                      </a:r>
                    </a:p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气候变化于气候模型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Winner of Choice Outstanding Academic Title, 2011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J. David NeelinUCLA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55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C9670D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9780521195331</a:t>
                      </a:r>
                      <a:endParaRPr lang="en-US" altLang="en-US" sz="1200" b="0">
                        <a:solidFill>
                          <a:srgbClr val="C9670D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Networks, Crowds, and Markets</a:t>
                      </a:r>
                    </a:p>
                    <a:p>
                      <a:pPr indent="0">
                        <a:buNone/>
                      </a:pPr>
                      <a:r>
                        <a:rPr lang="zh-CN" alt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网络、群体与市场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Winner of the 2011 Fredrick W. Lanchester Prize for the Best Contribution to Operations Research and the Management Sciences Published in English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David EasleyCornell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44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C9670D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9780521519786</a:t>
                      </a:r>
                      <a:endParaRPr lang="en-US" altLang="en-US" sz="1200" b="0">
                        <a:solidFill>
                          <a:srgbClr val="C9670D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Geomorphology</a:t>
                      </a:r>
                    </a:p>
                    <a:p>
                      <a:pPr indent="0">
                        <a:buNone/>
                      </a:pPr>
                      <a:r>
                        <a:rPr lang="zh-CN" alt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地形学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 Choice Outstanding Academic Title, 2011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Robert S. AndersonUniversity of Colorado Boulder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39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C9670D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9780521880060</a:t>
                      </a:r>
                      <a:endParaRPr lang="en-US" altLang="en-US" sz="1200" b="0">
                        <a:solidFill>
                          <a:srgbClr val="C9670D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Principles of Igneous and Metamorphic Petrology</a:t>
                      </a:r>
                    </a:p>
                    <a:p>
                      <a:pPr indent="0">
                        <a:buNone/>
                      </a:pPr>
                      <a:r>
                        <a:rPr lang="zh-CN" alt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火成岩与变质岩岩石学原理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Winner of the Choice Outstanding Academic Title 2009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Anthony PhilpottsYale University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C9670D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9780521846561</a:t>
                      </a:r>
                      <a:endParaRPr lang="en-US" altLang="en-US" sz="1200" b="0">
                        <a:solidFill>
                          <a:srgbClr val="C9670D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Astrophysics Processes</a:t>
                      </a:r>
                    </a:p>
                    <a:p>
                      <a:pPr indent="0">
                        <a:buNone/>
                      </a:pPr>
                      <a:r>
                        <a:rPr lang="zh-CN" alt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天体物理学过程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Winner of the 2011 Chambliss Astronomical Writing Award for an academic book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Hale BradtMIT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L>
                    <a:lnR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ot"/>
                    </a:lnT>
                    <a:lnB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580" y="1174750"/>
            <a:ext cx="1651000" cy="2235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250" y="1523365"/>
            <a:ext cx="1651000" cy="227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830" y="3203575"/>
            <a:ext cx="1676400" cy="2298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7195" y="2809875"/>
            <a:ext cx="1689100" cy="2286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8510" y="4077970"/>
            <a:ext cx="1689100" cy="22987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925320" y="0"/>
            <a:ext cx="9688195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重点电子教材</a:t>
            </a:r>
          </a:p>
        </p:txBody>
      </p:sp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083" y="266700"/>
            <a:ext cx="1951037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7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456565"/>
            <a:ext cx="1366838" cy="43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693264" y="1405063"/>
            <a:ext cx="865187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+mn-ea"/>
              </a:rPr>
              <a:t>教育部</a:t>
            </a:r>
            <a:r>
              <a:rPr lang="en-US" altLang="zh-CN" sz="1600" dirty="0">
                <a:latin typeface="+mn-ea"/>
              </a:rPr>
              <a:t>12</a:t>
            </a:r>
            <a:r>
              <a:rPr lang="zh-CN" altLang="en-US" sz="1600" dirty="0">
                <a:latin typeface="+mn-ea"/>
              </a:rPr>
              <a:t>家外国教材中心专家精心甄选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0" dirty="0">
                <a:latin typeface="+mn-ea"/>
                <a:cs typeface="华文楷体" panose="02010600040101010101" charset="-122"/>
              </a:rPr>
              <a:t>精选从</a:t>
            </a:r>
            <a:r>
              <a:rPr lang="en-US" altLang="zh-CN" sz="1600" b="0" dirty="0">
                <a:latin typeface="+mn-ea"/>
                <a:cs typeface="华文楷体" panose="02010600040101010101" charset="-122"/>
              </a:rPr>
              <a:t>1995</a:t>
            </a:r>
            <a:r>
              <a:rPr lang="zh-CN" altLang="en-US" sz="1600" b="0" dirty="0">
                <a:latin typeface="+mn-ea"/>
                <a:cs typeface="华文楷体" panose="02010600040101010101" charset="-122"/>
              </a:rPr>
              <a:t>年到</a:t>
            </a:r>
            <a:r>
              <a:rPr lang="en-US" altLang="zh-CN" sz="1600" b="0" dirty="0">
                <a:latin typeface="+mn-ea"/>
                <a:cs typeface="华文楷体" panose="02010600040101010101" charset="-122"/>
              </a:rPr>
              <a:t>2021</a:t>
            </a:r>
            <a:r>
              <a:rPr lang="zh-CN" altLang="en-US" sz="1600" b="0" dirty="0">
                <a:latin typeface="+mn-ea"/>
                <a:cs typeface="华文楷体" panose="02010600040101010101" charset="-122"/>
              </a:rPr>
              <a:t>年出版的</a:t>
            </a:r>
            <a:r>
              <a:rPr lang="en-US" altLang="zh-CN" sz="1600" b="0" dirty="0">
                <a:latin typeface="+mn-ea"/>
                <a:cs typeface="华文楷体" panose="02010600040101010101" charset="-122"/>
              </a:rPr>
              <a:t>5556</a:t>
            </a:r>
            <a:r>
              <a:rPr lang="zh-CN" altLang="en-US" sz="1600" b="0" dirty="0">
                <a:latin typeface="+mn-ea"/>
                <a:cs typeface="华文楷体" panose="02010600040101010101" charset="-122"/>
              </a:rPr>
              <a:t>原版教材</a:t>
            </a:r>
            <a:endParaRPr lang="en-US" altLang="zh-CN" sz="1600" b="0" dirty="0">
              <a:latin typeface="+mn-ea"/>
              <a:cs typeface="华文楷体" panose="0201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0" dirty="0">
                <a:latin typeface="+mn-ea"/>
                <a:cs typeface="华文楷体" panose="02010600040101010101" charset="-122"/>
              </a:rPr>
              <a:t>由国际知名作者和学者参与编写</a:t>
            </a:r>
            <a:r>
              <a:rPr lang="zh-CN" altLang="en-US" sz="1600" dirty="0">
                <a:latin typeface="+mn-ea"/>
                <a:cs typeface="华文楷体" panose="02010600040101010101" charset="-122"/>
              </a:rPr>
              <a:t>，</a:t>
            </a:r>
            <a:r>
              <a:rPr lang="zh-CN" altLang="en-US" sz="1600" b="0" dirty="0">
                <a:latin typeface="+mn-ea"/>
                <a:cs typeface="华文楷体" panose="02010600040101010101" charset="-122"/>
              </a:rPr>
              <a:t>被多所一流国际知名院校指定为教学参考书</a:t>
            </a:r>
          </a:p>
        </p:txBody>
      </p:sp>
      <p:pic>
        <p:nvPicPr>
          <p:cNvPr id="10" name="图片 4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9305" y="1420495"/>
            <a:ext cx="926465" cy="119253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709936368"/>
              </p:ext>
            </p:extLst>
          </p:nvPr>
        </p:nvGraphicFramePr>
        <p:xfrm>
          <a:off x="811530" y="3048635"/>
          <a:ext cx="466979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8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48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FFFF"/>
                          </a:solidFill>
                          <a:latin typeface="楷体" panose="02010609060101010101" charset="-122"/>
                          <a:cs typeface="楷体" panose="02010609060101010101" charset="-122"/>
                        </a:rPr>
                        <a:t>大学科包</a:t>
                      </a:r>
                      <a:endParaRPr lang="zh-CN" altLang="en-US" sz="1800" b="1" dirty="0">
                        <a:solidFill>
                          <a:srgbClr val="FFFFFF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0" marR="0" marT="0" marB="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D5CB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FFFF"/>
                          </a:solidFill>
                          <a:latin typeface="楷体" panose="02010609060101010101" charset="-122"/>
                          <a:cs typeface="楷体" panose="02010609060101010101" charset="-122"/>
                        </a:rPr>
                        <a:t>数量</a:t>
                      </a:r>
                      <a:endParaRPr lang="zh-CN" altLang="en-US" sz="1800" b="1" dirty="0">
                        <a:solidFill>
                          <a:srgbClr val="FFFFFF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0" marR="0" marT="0" marB="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51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工科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1829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经管类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1409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人文社科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770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理科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561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医学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661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农科类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325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sz="1200" b="1" kern="10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总计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5555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4" name="图表 3"/>
          <p:cNvGraphicFramePr/>
          <p:nvPr>
            <p:extLst>
              <p:ext uri="{D42A27DB-BD31-4B8C-83A1-F6EECF244321}">
                <p14:modId xmlns:p14="http://schemas.microsoft.com/office/powerpoint/2010/main" xmlns="" val="2619743276"/>
              </p:ext>
            </p:extLst>
          </p:nvPr>
        </p:nvGraphicFramePr>
        <p:xfrm>
          <a:off x="6613634" y="3004820"/>
          <a:ext cx="4999881" cy="3243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39948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/>
          <p:nvPr/>
        </p:nvGrpSpPr>
        <p:grpSpPr>
          <a:xfrm>
            <a:off x="562607" y="1276350"/>
            <a:ext cx="11050960" cy="4989830"/>
            <a:chOff x="544192" y="1491485"/>
            <a:chExt cx="11050960" cy="4281430"/>
          </a:xfrm>
        </p:grpSpPr>
        <p:sp>
          <p:nvSpPr>
            <p:cNvPr id="6" name="íšlíďe"/>
            <p:cNvSpPr/>
            <p:nvPr/>
          </p:nvSpPr>
          <p:spPr>
            <a:xfrm>
              <a:off x="660400" y="3334863"/>
              <a:ext cx="2167200" cy="2438052"/>
            </a:xfrm>
            <a:prstGeom prst="rect">
              <a:avLst/>
            </a:prstGeom>
            <a:blipFill rotWithShape="1">
              <a:blip r:embed="rId3" cstate="print"/>
              <a:stretch>
                <a:fillRect/>
              </a:stretch>
            </a:blipFill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9" name="ïšľiḍè"/>
            <p:cNvGrpSpPr/>
            <p:nvPr/>
          </p:nvGrpSpPr>
          <p:grpSpPr>
            <a:xfrm>
              <a:off x="544192" y="1649415"/>
              <a:ext cx="2283460" cy="981819"/>
              <a:chOff x="4889842" y="4594010"/>
              <a:chExt cx="2283460" cy="981819"/>
            </a:xfrm>
          </p:grpSpPr>
          <p:sp>
            <p:nvSpPr>
              <p:cNvPr id="10" name="îşļïďè"/>
              <p:cNvSpPr/>
              <p:nvPr/>
            </p:nvSpPr>
            <p:spPr bwMode="auto">
              <a:xfrm>
                <a:off x="4889842" y="5021172"/>
                <a:ext cx="2283460" cy="554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en-US" altLang="zh-CN" sz="1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美国最畅销的中级会计教材之一，被会计界人士称为”通向会计职业的必经之路”</a:t>
                </a:r>
              </a:p>
            </p:txBody>
          </p:sp>
          <p:sp>
            <p:nvSpPr>
              <p:cNvPr id="11" name="iŝļîḓè"/>
              <p:cNvSpPr txBox="1"/>
              <p:nvPr/>
            </p:nvSpPr>
            <p:spPr bwMode="auto">
              <a:xfrm>
                <a:off x="5334977" y="4594010"/>
                <a:ext cx="1509346" cy="33344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b="1" dirty="0"/>
                  <a:t>《中级会计学》</a:t>
                </a:r>
              </a:p>
            </p:txBody>
          </p:sp>
        </p:grpSp>
        <p:sp>
          <p:nvSpPr>
            <p:cNvPr id="78" name="iṣḻiḍé"/>
            <p:cNvSpPr/>
            <p:nvPr/>
          </p:nvSpPr>
          <p:spPr>
            <a:xfrm>
              <a:off x="2833225" y="1491485"/>
              <a:ext cx="2167200" cy="2438052"/>
            </a:xfrm>
            <a:prstGeom prst="rect">
              <a:avLst/>
            </a:prstGeom>
            <a:blipFill rotWithShape="1">
              <a:blip r:embed="rId4" cstate="print"/>
              <a:stretch>
                <a:fillRect/>
              </a:stretch>
            </a:blipFill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80" name="iŝḻíďè"/>
            <p:cNvGrpSpPr/>
            <p:nvPr/>
          </p:nvGrpSpPr>
          <p:grpSpPr>
            <a:xfrm>
              <a:off x="2838937" y="4268122"/>
              <a:ext cx="2167255" cy="967108"/>
              <a:chOff x="5011762" y="4515007"/>
              <a:chExt cx="2167255" cy="967108"/>
            </a:xfrm>
          </p:grpSpPr>
          <p:sp>
            <p:nvSpPr>
              <p:cNvPr id="81" name="ï$ḻíďè"/>
              <p:cNvSpPr/>
              <p:nvPr/>
            </p:nvSpPr>
            <p:spPr bwMode="auto">
              <a:xfrm>
                <a:off x="5011762" y="4927458"/>
                <a:ext cx="2167255" cy="554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en-US" altLang="zh-CN" sz="1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美国最普及的财务会计“金牌教材”，备受美国多家知名学府推崇。</a:t>
                </a:r>
              </a:p>
            </p:txBody>
          </p:sp>
          <p:sp>
            <p:nvSpPr>
              <p:cNvPr id="82" name="iṣļîḍe"/>
              <p:cNvSpPr txBox="1"/>
              <p:nvPr/>
            </p:nvSpPr>
            <p:spPr bwMode="auto">
              <a:xfrm>
                <a:off x="5334342" y="4515007"/>
                <a:ext cx="1509346" cy="33344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400" b="1" dirty="0"/>
                  <a:t>《财务会计学》</a:t>
                </a:r>
                <a:endParaRPr lang="en-US" altLang="zh-CN" sz="1400" b="1" dirty="0"/>
              </a:p>
            </p:txBody>
          </p:sp>
        </p:grpSp>
        <p:sp>
          <p:nvSpPr>
            <p:cNvPr id="84" name="iṥlidé"/>
            <p:cNvSpPr/>
            <p:nvPr/>
          </p:nvSpPr>
          <p:spPr>
            <a:xfrm>
              <a:off x="5006050" y="3334863"/>
              <a:ext cx="2167200" cy="2438052"/>
            </a:xfrm>
            <a:prstGeom prst="rect">
              <a:avLst/>
            </a:prstGeom>
            <a:blipFill rotWithShape="1">
              <a:blip r:embed="rId5" cstate="print"/>
              <a:stretch>
                <a:fillRect/>
              </a:stretch>
            </a:blipFill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86" name="is1iďê"/>
            <p:cNvGrpSpPr/>
            <p:nvPr/>
          </p:nvGrpSpPr>
          <p:grpSpPr>
            <a:xfrm>
              <a:off x="5005412" y="1649415"/>
              <a:ext cx="2172970" cy="981819"/>
              <a:chOff x="5005412" y="4594010"/>
              <a:chExt cx="2172970" cy="981819"/>
            </a:xfrm>
          </p:grpSpPr>
          <p:sp>
            <p:nvSpPr>
              <p:cNvPr id="87" name="iśļiḑè"/>
              <p:cNvSpPr/>
              <p:nvPr/>
            </p:nvSpPr>
            <p:spPr bwMode="auto">
              <a:xfrm>
                <a:off x="5005412" y="5021172"/>
                <a:ext cx="2172970" cy="554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en-US" altLang="zh-CN" sz="1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被英语国家有600多所院校选择《国际经济学》作为国际经济学教材。</a:t>
                </a:r>
              </a:p>
            </p:txBody>
          </p:sp>
          <p:sp>
            <p:nvSpPr>
              <p:cNvPr id="88" name="îṩľíďé"/>
              <p:cNvSpPr txBox="1"/>
              <p:nvPr/>
            </p:nvSpPr>
            <p:spPr bwMode="auto">
              <a:xfrm>
                <a:off x="5334977" y="4594010"/>
                <a:ext cx="1509346" cy="33344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b="1" dirty="0"/>
                  <a:t>《国际经济学》</a:t>
                </a:r>
              </a:p>
            </p:txBody>
          </p:sp>
        </p:grpSp>
        <p:sp>
          <p:nvSpPr>
            <p:cNvPr id="90" name="íŝḷiḍe"/>
            <p:cNvSpPr/>
            <p:nvPr/>
          </p:nvSpPr>
          <p:spPr>
            <a:xfrm>
              <a:off x="7178875" y="1491485"/>
              <a:ext cx="2167200" cy="2438052"/>
            </a:xfrm>
            <a:prstGeom prst="rect">
              <a:avLst/>
            </a:prstGeom>
            <a:blipFill rotWithShape="1">
              <a:blip r:embed="rId6" cstate="print"/>
              <a:stretch>
                <a:fillRect/>
              </a:stretch>
            </a:blipFill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92" name="ïṣľîdé"/>
            <p:cNvGrpSpPr/>
            <p:nvPr/>
          </p:nvGrpSpPr>
          <p:grpSpPr>
            <a:xfrm>
              <a:off x="7178872" y="4268122"/>
              <a:ext cx="2172970" cy="1034670"/>
              <a:chOff x="5006047" y="4515007"/>
              <a:chExt cx="2172970" cy="1034670"/>
            </a:xfrm>
          </p:grpSpPr>
          <p:sp>
            <p:nvSpPr>
              <p:cNvPr id="93" name="iṩḻîdê"/>
              <p:cNvSpPr/>
              <p:nvPr/>
            </p:nvSpPr>
            <p:spPr bwMode="auto">
              <a:xfrm>
                <a:off x="5006047" y="4995020"/>
                <a:ext cx="2172970" cy="554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en-US" altLang="zh-CN" sz="1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受到广泛好评、经久不衰的经典物理教材</a:t>
                </a:r>
              </a:p>
            </p:txBody>
          </p:sp>
          <p:sp>
            <p:nvSpPr>
              <p:cNvPr id="94" name="ï$ḻîḋé"/>
              <p:cNvSpPr txBox="1"/>
              <p:nvPr/>
            </p:nvSpPr>
            <p:spPr bwMode="auto">
              <a:xfrm>
                <a:off x="5338152" y="4515007"/>
                <a:ext cx="1509346" cy="33344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400" b="1" dirty="0"/>
                  <a:t>《物理学原理》</a:t>
                </a:r>
                <a:endParaRPr lang="en-US" altLang="zh-CN" sz="1400" b="1" dirty="0"/>
              </a:p>
            </p:txBody>
          </p:sp>
        </p:grpSp>
        <p:sp>
          <p:nvSpPr>
            <p:cNvPr id="96" name="ïş1íḓê"/>
            <p:cNvSpPr/>
            <p:nvPr/>
          </p:nvSpPr>
          <p:spPr>
            <a:xfrm>
              <a:off x="9351700" y="3334863"/>
              <a:ext cx="2167200" cy="2438052"/>
            </a:xfrm>
            <a:prstGeom prst="rect">
              <a:avLst/>
            </a:prstGeom>
            <a:blipFill rotWithShape="1">
              <a:blip r:embed="rId7" cstate="print"/>
              <a:stretch>
                <a:fillRect/>
              </a:stretch>
            </a:blipFill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98" name="iS1iḑé"/>
            <p:cNvGrpSpPr/>
            <p:nvPr/>
          </p:nvGrpSpPr>
          <p:grpSpPr>
            <a:xfrm>
              <a:off x="9352332" y="1649415"/>
              <a:ext cx="2242820" cy="981819"/>
              <a:chOff x="5006682" y="4594010"/>
              <a:chExt cx="2242820" cy="981819"/>
            </a:xfrm>
          </p:grpSpPr>
          <p:sp>
            <p:nvSpPr>
              <p:cNvPr id="99" name="ïšlidé"/>
              <p:cNvSpPr/>
              <p:nvPr/>
            </p:nvSpPr>
            <p:spPr bwMode="auto">
              <a:xfrm>
                <a:off x="5006682" y="5021172"/>
                <a:ext cx="2242820" cy="554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  <a:spcBef>
                    <a:spcPct val="0"/>
                  </a:spcBef>
                </a:pPr>
                <a:r>
                  <a:rPr lang="en-US" altLang="zh-CN" sz="1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美国著名的微积分教学改革计划——哈佛计划的产物</a:t>
                </a:r>
                <a:r>
                  <a:rPr lang="zh-CN" altLang="en-US" sz="1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，被国外很多学校用作教材或主要参考书。</a:t>
                </a:r>
              </a:p>
            </p:txBody>
          </p:sp>
          <p:sp>
            <p:nvSpPr>
              <p:cNvPr id="100" name="iṡlîďe"/>
              <p:cNvSpPr txBox="1"/>
              <p:nvPr/>
            </p:nvSpPr>
            <p:spPr bwMode="auto">
              <a:xfrm>
                <a:off x="5334977" y="4594010"/>
                <a:ext cx="1509346" cy="33344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b="1" dirty="0"/>
                  <a:t>《微积分》</a:t>
                </a:r>
              </a:p>
            </p:txBody>
          </p:sp>
        </p:grpSp>
      </p:grpSp>
      <p:sp>
        <p:nvSpPr>
          <p:cNvPr id="7" name="标题 1"/>
          <p:cNvSpPr>
            <a:spLocks noGrp="1"/>
          </p:cNvSpPr>
          <p:nvPr/>
        </p:nvSpPr>
        <p:spPr>
          <a:xfrm>
            <a:off x="1925320" y="0"/>
            <a:ext cx="9688195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重点电子教材</a:t>
            </a:r>
          </a:p>
        </p:txBody>
      </p:sp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0083" y="266700"/>
            <a:ext cx="1951037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76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800" y="456565"/>
            <a:ext cx="1366838" cy="4381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888765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377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155" y="965200"/>
            <a:ext cx="10944098" cy="5408425"/>
            <a:chOff x="521443" y="1156647"/>
            <a:chExt cx="11174127" cy="5025084"/>
          </a:xfrm>
        </p:grpSpPr>
        <p:sp>
          <p:nvSpPr>
            <p:cNvPr id="28" name="îŝḷîďé"/>
            <p:cNvSpPr/>
            <p:nvPr/>
          </p:nvSpPr>
          <p:spPr>
            <a:xfrm>
              <a:off x="673100" y="2495550"/>
              <a:ext cx="2110091" cy="2105516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îSḻíḓê"/>
            <p:cNvSpPr/>
            <p:nvPr/>
          </p:nvSpPr>
          <p:spPr>
            <a:xfrm>
              <a:off x="2858209" y="2495550"/>
              <a:ext cx="2110091" cy="2105516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9" name="islïdè"/>
            <p:cNvGrpSpPr/>
            <p:nvPr/>
          </p:nvGrpSpPr>
          <p:grpSpPr>
            <a:xfrm>
              <a:off x="521443" y="4676206"/>
              <a:ext cx="2248076" cy="1354622"/>
              <a:chOff x="532839" y="4676206"/>
              <a:chExt cx="1871557" cy="1354622"/>
            </a:xfrm>
          </p:grpSpPr>
          <p:sp>
            <p:nvSpPr>
              <p:cNvPr id="67" name="îṣḷîḓe"/>
              <p:cNvSpPr txBox="1"/>
              <p:nvPr/>
            </p:nvSpPr>
            <p:spPr>
              <a:xfrm>
                <a:off x="532839" y="5122830"/>
                <a:ext cx="1871342" cy="907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200" dirty="0" err="1">
                    <a:cs typeface="+mn-ea"/>
                    <a:sym typeface="+mn-lt"/>
                  </a:rPr>
                  <a:t>全球最受欢迎的微积分教材</a:t>
                </a:r>
                <a:r>
                  <a:rPr lang="zh-CN" altLang="en-US" sz="1200" dirty="0">
                    <a:cs typeface="+mn-ea"/>
                    <a:sym typeface="+mn-lt"/>
                  </a:rPr>
                  <a:t>，</a:t>
                </a:r>
                <a:endParaRPr lang="en-US" altLang="zh-CN" sz="1200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200" dirty="0" err="1">
                    <a:cs typeface="+mn-ea"/>
                    <a:sym typeface="+mn-lt"/>
                  </a:rPr>
                  <a:t>被众多名校采用，如哈佛大学、普林斯顿大学</a:t>
                </a:r>
                <a:r>
                  <a:rPr lang="zh-CN" altLang="en-US" sz="1200" dirty="0">
                    <a:cs typeface="+mn-ea"/>
                    <a:sym typeface="+mn-lt"/>
                  </a:rPr>
                  <a:t>等。</a:t>
                </a:r>
              </a:p>
            </p:txBody>
          </p:sp>
          <p:sp>
            <p:nvSpPr>
              <p:cNvPr id="68" name="ïŝḷïḑê"/>
              <p:cNvSpPr/>
              <p:nvPr/>
            </p:nvSpPr>
            <p:spPr>
              <a:xfrm>
                <a:off x="670477" y="4676206"/>
                <a:ext cx="1733919" cy="446763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zh-CN" altLang="en-US" b="1" dirty="0">
                    <a:cs typeface="+mn-ea"/>
                    <a:sym typeface="+mn-lt"/>
                  </a:rPr>
                  <a:t>《微积分》</a:t>
                </a:r>
              </a:p>
            </p:txBody>
          </p:sp>
        </p:grpSp>
        <p:grpSp>
          <p:nvGrpSpPr>
            <p:cNvPr id="8" name="îŝľîdè"/>
            <p:cNvGrpSpPr/>
            <p:nvPr/>
          </p:nvGrpSpPr>
          <p:grpSpPr>
            <a:xfrm>
              <a:off x="2870619" y="4676206"/>
              <a:ext cx="2082748" cy="1354800"/>
              <a:chOff x="2493537" y="4676206"/>
              <a:chExt cx="1733919" cy="1354800"/>
            </a:xfrm>
          </p:grpSpPr>
          <p:sp>
            <p:nvSpPr>
              <p:cNvPr id="69" name="iśḻiḓé"/>
              <p:cNvSpPr txBox="1"/>
              <p:nvPr/>
            </p:nvSpPr>
            <p:spPr>
              <a:xfrm>
                <a:off x="2493537" y="5122970"/>
                <a:ext cx="1733919" cy="908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/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200" dirty="0">
                    <a:cs typeface="+mn-ea"/>
                    <a:sym typeface="+mn-lt"/>
                  </a:rPr>
                  <a:t>在北美高校市场的化学入门教材中占有相当高的比例，在国内如北京大学、北京师范大学的化学系都有采用作为教材</a:t>
                </a:r>
              </a:p>
            </p:txBody>
          </p:sp>
          <p:sp>
            <p:nvSpPr>
              <p:cNvPr id="70" name="ïSļïḋe"/>
              <p:cNvSpPr/>
              <p:nvPr/>
            </p:nvSpPr>
            <p:spPr>
              <a:xfrm>
                <a:off x="2493537" y="4676206"/>
                <a:ext cx="1733919" cy="446763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lvl="0" algn="ctr"/>
                <a:r>
                  <a:rPr lang="zh-CN" altLang="en-US" b="1" dirty="0">
                    <a:cs typeface="+mn-ea"/>
                    <a:sym typeface="+mn-lt"/>
                  </a:rPr>
                  <a:t>《化学》</a:t>
                </a:r>
              </a:p>
            </p:txBody>
          </p:sp>
        </p:grpSp>
        <p:grpSp>
          <p:nvGrpSpPr>
            <p:cNvPr id="7" name="íŝľïḋe"/>
            <p:cNvGrpSpPr/>
            <p:nvPr/>
          </p:nvGrpSpPr>
          <p:grpSpPr>
            <a:xfrm>
              <a:off x="5054467" y="4676206"/>
              <a:ext cx="2110635" cy="1354622"/>
              <a:chOff x="4316597" y="4676206"/>
              <a:chExt cx="1757135" cy="1354622"/>
            </a:xfrm>
          </p:grpSpPr>
          <p:sp>
            <p:nvSpPr>
              <p:cNvPr id="71" name="íṡľïḋe"/>
              <p:cNvSpPr txBox="1"/>
              <p:nvPr/>
            </p:nvSpPr>
            <p:spPr>
              <a:xfrm>
                <a:off x="4351903" y="5122830"/>
                <a:ext cx="1721829" cy="907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 dirty="0">
                    <a:cs typeface="+mn-ea"/>
                  </a:rPr>
                  <a:t>被哥伦比亚大学、约翰霍普金斯大学等名校采用。</a:t>
                </a:r>
                <a:endParaRPr lang="en-US" altLang="zh-CN" sz="1200" dirty="0">
                  <a:cs typeface="+mn-ea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 dirty="0">
                    <a:cs typeface="+mn-ea"/>
                  </a:rPr>
                  <a:t>作为基础工程学的领先教材，</a:t>
                </a:r>
                <a:endParaRPr lang="en-US" altLang="zh-CN" sz="1200" dirty="0">
                  <a:cs typeface="+mn-ea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 dirty="0">
                    <a:cs typeface="+mn-ea"/>
                  </a:rPr>
                  <a:t>为土木工程专业的学生介</a:t>
                </a:r>
                <a:endParaRPr lang="en-US" altLang="zh-CN" sz="1200" dirty="0">
                  <a:cs typeface="+mn-ea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</a:pPr>
                <a:r>
                  <a:rPr lang="zh-CN" altLang="en-US" sz="1200" dirty="0">
                    <a:cs typeface="+mn-ea"/>
                  </a:rPr>
                  <a:t>绍了基本概念及应用。</a:t>
                </a:r>
                <a:endParaRPr lang="en-US" altLang="zh-CN" sz="1200" dirty="0">
                  <a:cs typeface="+mn-ea"/>
                  <a:sym typeface="+mn-lt"/>
                </a:endParaRPr>
              </a:p>
            </p:txBody>
          </p:sp>
          <p:sp>
            <p:nvSpPr>
              <p:cNvPr id="72" name="îṡliḋê"/>
              <p:cNvSpPr/>
              <p:nvPr/>
            </p:nvSpPr>
            <p:spPr>
              <a:xfrm>
                <a:off x="4316597" y="4676206"/>
                <a:ext cx="1733919" cy="446763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 fontScale="97500"/>
              </a:bodyPr>
              <a:lstStyle/>
              <a:p>
                <a:pPr lvl="0" algn="ctr"/>
                <a:r>
                  <a:rPr lang="zh-CN" altLang="en-US" b="1" dirty="0">
                    <a:cs typeface="+mn-ea"/>
                    <a:sym typeface="+mn-lt"/>
                  </a:rPr>
                  <a:t>《基础工程》</a:t>
                </a:r>
              </a:p>
            </p:txBody>
          </p:sp>
        </p:grpSp>
        <p:grpSp>
          <p:nvGrpSpPr>
            <p:cNvPr id="6" name="îśļïḑè"/>
            <p:cNvGrpSpPr/>
            <p:nvPr/>
          </p:nvGrpSpPr>
          <p:grpSpPr>
            <a:xfrm>
              <a:off x="7238312" y="4676206"/>
              <a:ext cx="2133297" cy="1505525"/>
              <a:chOff x="6139657" y="4676206"/>
              <a:chExt cx="1776002" cy="1505525"/>
            </a:xfrm>
          </p:grpSpPr>
          <p:sp>
            <p:nvSpPr>
              <p:cNvPr id="73" name="îs1íďe"/>
              <p:cNvSpPr txBox="1"/>
              <p:nvPr/>
            </p:nvSpPr>
            <p:spPr>
              <a:xfrm>
                <a:off x="6181740" y="5122830"/>
                <a:ext cx="1733919" cy="1058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200" dirty="0">
                    <a:cs typeface="+mn-ea"/>
                  </a:rPr>
                  <a:t>被全美约</a:t>
                </a:r>
                <a:r>
                  <a:rPr lang="en-US" altLang="zh-CN" sz="1200" dirty="0">
                    <a:cs typeface="+mn-ea"/>
                  </a:rPr>
                  <a:t>65</a:t>
                </a:r>
                <a:r>
                  <a:rPr lang="zh-CN" altLang="en-US" sz="1200" dirty="0">
                    <a:cs typeface="+mn-ea"/>
                  </a:rPr>
                  <a:t>所大学采用。</a:t>
                </a:r>
                <a:r>
                  <a:rPr lang="en-US" altLang="zh-CN" sz="1200" dirty="0">
                    <a:cs typeface="+mn-ea"/>
                  </a:rPr>
                  <a:t>《</a:t>
                </a:r>
                <a:r>
                  <a:rPr lang="zh-CN" altLang="en-US" sz="1200" dirty="0">
                    <a:cs typeface="+mn-ea"/>
                  </a:rPr>
                  <a:t>岩土工程管理</a:t>
                </a:r>
                <a:r>
                  <a:rPr lang="en-US" altLang="zh-CN" sz="1200" dirty="0">
                    <a:cs typeface="+mn-ea"/>
                  </a:rPr>
                  <a:t>》</a:t>
                </a:r>
                <a:r>
                  <a:rPr lang="zh-CN" altLang="en-US" sz="1200" dirty="0">
                    <a:cs typeface="+mn-ea"/>
                  </a:rPr>
                  <a:t>提供不同土壤的土壤性质和力学概述，包括现场作业和基本工程程序的内容。</a:t>
                </a:r>
                <a:endParaRPr lang="en-US" altLang="zh-CN" sz="1200" dirty="0">
                  <a:cs typeface="+mn-ea"/>
                  <a:sym typeface="+mn-lt"/>
                </a:endParaRPr>
              </a:p>
            </p:txBody>
          </p:sp>
          <p:sp>
            <p:nvSpPr>
              <p:cNvPr id="74" name="íṥļîḋè"/>
              <p:cNvSpPr/>
              <p:nvPr/>
            </p:nvSpPr>
            <p:spPr>
              <a:xfrm>
                <a:off x="6139657" y="4676206"/>
                <a:ext cx="1733919" cy="446763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 fontScale="95000"/>
              </a:bodyPr>
              <a:lstStyle/>
              <a:p>
                <a:pPr lvl="0" algn="ctr"/>
                <a:r>
                  <a:rPr lang="zh-CN" altLang="en-US" b="1" dirty="0">
                    <a:cs typeface="+mn-ea"/>
                    <a:sym typeface="+mn-lt"/>
                  </a:rPr>
                  <a:t>《</a:t>
                </a:r>
                <a:r>
                  <a:rPr lang="zh-CN" altLang="en-US" b="1" dirty="0"/>
                  <a:t>岩土工程原理</a:t>
                </a:r>
                <a:r>
                  <a:rPr lang="zh-CN" altLang="en-US" b="1" dirty="0">
                    <a:cs typeface="+mn-ea"/>
                    <a:sym typeface="+mn-lt"/>
                  </a:rPr>
                  <a:t>》</a:t>
                </a:r>
              </a:p>
            </p:txBody>
          </p:sp>
        </p:grpSp>
        <p:grpSp>
          <p:nvGrpSpPr>
            <p:cNvPr id="10" name="îšḻíḑê"/>
            <p:cNvGrpSpPr/>
            <p:nvPr/>
          </p:nvGrpSpPr>
          <p:grpSpPr>
            <a:xfrm>
              <a:off x="9422159" y="4676206"/>
              <a:ext cx="2273411" cy="1354660"/>
              <a:chOff x="7962717" y="4676206"/>
              <a:chExt cx="1892649" cy="1354660"/>
            </a:xfrm>
          </p:grpSpPr>
          <p:sp>
            <p:nvSpPr>
              <p:cNvPr id="75" name="iṣľîḓé"/>
              <p:cNvSpPr txBox="1"/>
              <p:nvPr/>
            </p:nvSpPr>
            <p:spPr>
              <a:xfrm>
                <a:off x="8044700" y="5122830"/>
                <a:ext cx="1810666" cy="908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200" dirty="0"/>
                  <a:t>被全美近</a:t>
                </a:r>
                <a:r>
                  <a:rPr lang="en-US" altLang="zh-CN" sz="1200" dirty="0"/>
                  <a:t>100</a:t>
                </a:r>
                <a:r>
                  <a:rPr lang="zh-CN" altLang="en-US" sz="1200" dirty="0"/>
                  <a:t>所院校采用。是交通与公路工程课程的畅销教材。</a:t>
                </a:r>
                <a:endParaRPr lang="en-US" altLang="zh-CN" sz="1000" dirty="0">
                  <a:cs typeface="+mn-ea"/>
                  <a:sym typeface="+mn-lt"/>
                </a:endParaRPr>
              </a:p>
            </p:txBody>
          </p:sp>
          <p:sp>
            <p:nvSpPr>
              <p:cNvPr id="76" name="išľîḋè"/>
              <p:cNvSpPr/>
              <p:nvPr/>
            </p:nvSpPr>
            <p:spPr>
              <a:xfrm>
                <a:off x="7962717" y="4676206"/>
                <a:ext cx="1733919" cy="446763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lvl="0" algn="ctr"/>
                <a:r>
                  <a:rPr lang="zh-CN" altLang="id-ID" b="1" dirty="0">
                    <a:cs typeface="+mn-ea"/>
                    <a:sym typeface="+mn-lt"/>
                  </a:rPr>
                  <a:t>《</a:t>
                </a:r>
                <a:r>
                  <a:rPr lang="zh-CN" altLang="en-US" b="1" dirty="0">
                    <a:cs typeface="+mn-ea"/>
                    <a:sym typeface="+mn-lt"/>
                  </a:rPr>
                  <a:t>交通和公路工程</a:t>
                </a:r>
                <a:r>
                  <a:rPr lang="zh-CN" altLang="id-ID" b="1" dirty="0">
                    <a:cs typeface="+mn-ea"/>
                    <a:sym typeface="+mn-lt"/>
                  </a:rPr>
                  <a:t>》</a:t>
                </a:r>
                <a:endParaRPr lang="zh-CN" altLang="en-US" b="1" dirty="0">
                  <a:cs typeface="+mn-ea"/>
                  <a:sym typeface="+mn-lt"/>
                </a:endParaRPr>
              </a:p>
            </p:txBody>
          </p:sp>
        </p:grpSp>
        <p:cxnSp>
          <p:nvCxnSpPr>
            <p:cNvPr id="20" name="直接连接符 19"/>
            <p:cNvCxnSpPr/>
            <p:nvPr/>
          </p:nvCxnSpPr>
          <p:spPr>
            <a:xfrm>
              <a:off x="2820071" y="4820575"/>
              <a:ext cx="0" cy="1326225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5003917" y="4820575"/>
              <a:ext cx="0" cy="1326225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7187764" y="4820575"/>
              <a:ext cx="0" cy="1326225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9371611" y="4820575"/>
              <a:ext cx="0" cy="1326225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ïṧ1iḍé"/>
            <p:cNvSpPr txBox="1"/>
            <p:nvPr/>
          </p:nvSpPr>
          <p:spPr>
            <a:xfrm>
              <a:off x="686421" y="1156647"/>
              <a:ext cx="10998201" cy="7067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/>
            <a:lstStyle/>
            <a:p>
              <a:pPr marL="171450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 err="1">
                  <a:cs typeface="+mn-ea"/>
                  <a:sym typeface="+mn-lt"/>
                </a:rPr>
                <a:t>全球三大顶尖教育出版集团之一，也是全球领先的创新型教育、学习和研究方案的提供商</a:t>
              </a:r>
              <a:endParaRPr lang="en-US" altLang="zh-CN" sz="1400" dirty="0">
                <a:cs typeface="+mn-ea"/>
                <a:sym typeface="+mn-lt"/>
              </a:endParaRPr>
            </a:p>
            <a:p>
              <a:pPr marL="171450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cs typeface="+mn-ea"/>
                  <a:sym typeface="+mn-lt"/>
                </a:rPr>
                <a:t>751册</a:t>
              </a:r>
              <a:r>
                <a:rPr lang="en-US" altLang="zh-CN" sz="1400" dirty="0">
                  <a:cs typeface="+mn-ea"/>
                  <a:sym typeface="+mn-lt"/>
                </a:rPr>
                <a:t>的电子教材/</a:t>
              </a:r>
              <a:r>
                <a:rPr lang="en-US" altLang="zh-CN" sz="1400" dirty="0" err="1">
                  <a:cs typeface="+mn-ea"/>
                  <a:sym typeface="+mn-lt"/>
                </a:rPr>
                <a:t>教参，以本科学科为主</a:t>
              </a:r>
              <a:r>
                <a:rPr lang="en-US" altLang="zh-CN" sz="1400" dirty="0">
                  <a:cs typeface="+mn-ea"/>
                  <a:sym typeface="+mn-lt"/>
                </a:rPr>
                <a:t>，</a:t>
              </a:r>
              <a:r>
                <a:rPr lang="zh-CN" altLang="en-US" sz="1400" dirty="0">
                  <a:cs typeface="+mn-ea"/>
                  <a:sym typeface="+mn-lt"/>
                </a:rPr>
                <a:t>多为世界范围内</a:t>
              </a:r>
              <a:r>
                <a:rPr lang="zh-CN" altLang="en-US" sz="1400" b="1" dirty="0">
                  <a:cs typeface="+mn-ea"/>
                  <a:sym typeface="+mn-lt"/>
                </a:rPr>
                <a:t>大规模销售的畅销教材，广为美国知名高等院校及图书馆采用</a:t>
              </a:r>
            </a:p>
            <a:p>
              <a:pPr marL="171450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cs typeface="+mn-ea"/>
                  <a:sym typeface="+mn-lt"/>
                </a:rPr>
                <a:t>重点图书可对教师一对一提供配套教辅资源支持，供教学研究</a:t>
              </a:r>
              <a:r>
                <a:rPr lang="zh-CN" altLang="en-US" sz="1400" dirty="0">
                  <a:cs typeface="+mn-ea"/>
                  <a:sym typeface="+mn-lt"/>
                </a:rPr>
                <a:t>，包括</a:t>
              </a:r>
              <a:r>
                <a:rPr lang="en-US" altLang="zh-CN" sz="1400" dirty="0">
                  <a:cs typeface="+mn-ea"/>
                  <a:sym typeface="+mn-lt"/>
                </a:rPr>
                <a:t>ppt</a:t>
              </a:r>
              <a:r>
                <a:rPr lang="zh-CN" altLang="en-US" sz="1400" dirty="0">
                  <a:cs typeface="+mn-ea"/>
                  <a:sym typeface="+mn-lt"/>
                </a:rPr>
                <a:t>、题库、教案等</a:t>
              </a:r>
            </a:p>
          </p:txBody>
        </p:sp>
      </p:grpSp>
      <p:sp>
        <p:nvSpPr>
          <p:cNvPr id="11" name="标题 1"/>
          <p:cNvSpPr>
            <a:spLocks noGrp="1"/>
          </p:cNvSpPr>
          <p:nvPr/>
        </p:nvSpPr>
        <p:spPr>
          <a:xfrm>
            <a:off x="2611755" y="0"/>
            <a:ext cx="89090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重点电子教材</a:t>
            </a:r>
          </a:p>
        </p:txBody>
      </p:sp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083" y="266700"/>
            <a:ext cx="1951037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2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005" y="329883"/>
            <a:ext cx="2063750" cy="63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1752" y="2431063"/>
            <a:ext cx="1772067" cy="23221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830" y="2406242"/>
            <a:ext cx="1756686" cy="22119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593" y="2431063"/>
            <a:ext cx="1813466" cy="21871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5890" y="0"/>
            <a:ext cx="10114915" cy="1028700"/>
          </a:xfrm>
        </p:spPr>
        <p:txBody>
          <a:bodyPr/>
          <a:lstStyle/>
          <a:p>
            <a:r>
              <a:rPr lang="zh-CN" altLang="en-US"/>
              <a:t>重点电子教材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" y="123825"/>
            <a:ext cx="839470" cy="868045"/>
          </a:xfrm>
          <a:prstGeom prst="rect">
            <a:avLst/>
          </a:prstGeom>
        </p:spPr>
      </p:pic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083" y="266700"/>
            <a:ext cx="1951037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522730"/>
            <a:ext cx="1413510" cy="1788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357245" y="3651885"/>
            <a:ext cx="1781175" cy="1938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Social Psychology</a:t>
            </a: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社会心理学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David Myers</a:t>
            </a: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戴维 迈尔斯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全球有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多万人用它来学习社会心理学；美国同类教材排名第一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265" y="1513840"/>
            <a:ext cx="1461770" cy="183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797165" y="3622040"/>
            <a:ext cx="1906905" cy="1938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Art of Public Speaking</a:t>
            </a: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演讲的艺术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Stephen Lucas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斯蒂文 卢卡斯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被誉为“演讲圣经”；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再版十次；美国同类产品排名第一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525" y="1530985"/>
            <a:ext cx="1487170" cy="1788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524500" y="3681095"/>
            <a:ext cx="2018665" cy="2122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Educational Psychology</a:t>
            </a: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教育心理学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John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Santrock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约翰 桑特洛克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美国教育心理学及发展心理学知名专家；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浓缩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年精华；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美国使用最广泛的教心教材之一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2375" y="1545590"/>
            <a:ext cx="1474470" cy="183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0139680" y="3591560"/>
            <a:ext cx="175577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Critical Thinking</a:t>
            </a: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批判性思维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Brooke Moore</a:t>
            </a: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布鲁克 摩尔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美国同类排名第一；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高票当选美国高校必读图书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6420" y="1530985"/>
            <a:ext cx="2583180" cy="1814830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麦格劳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希尔起步于理工</a:t>
            </a:r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zh-CN" altLang="en-US" sz="1600"/>
          </a:p>
          <a:p>
            <a:pPr algn="l"/>
            <a:r>
              <a:rPr lang="zh-CN" altLang="en-US" sz="1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曾被誉为“诺贝尔奖经济学家的摇篮”</a:t>
            </a:r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zh-CN" altLang="en-US" sz="1600"/>
          </a:p>
          <a:p>
            <a:pPr algn="l"/>
            <a:r>
              <a:rPr lang="zh-CN" altLang="en-US" sz="1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产品线丰富，众多享誉全球的经典著作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566420" y="4375785"/>
            <a:ext cx="2489200" cy="3683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高等教育</a:t>
            </a:r>
            <a:endParaRPr 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566420" y="4986020"/>
            <a:ext cx="2489200" cy="3683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专业及职业教育</a:t>
            </a:r>
            <a:endParaRPr 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566420" y="3770630"/>
            <a:ext cx="2488565" cy="36957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中小学及英语学习</a:t>
            </a:r>
            <a:endParaRPr 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2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5" t="16173" r="6744" b="24528"/>
          <a:stretch>
            <a:fillRect/>
          </a:stretch>
        </p:blipFill>
        <p:spPr>
          <a:xfrm>
            <a:off x="442595" y="359093"/>
            <a:ext cx="251460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42595" y="1332230"/>
            <a:ext cx="7809865" cy="1599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28600"/>
            <a:r>
              <a:rPr lang="zh-CN" sz="1400" b="0">
                <a:cs typeface="+mn-ea"/>
                <a:sym typeface="+mn-lt"/>
              </a:rPr>
              <a:t>Lippincott Williams &amp; Wilkins（LWW）隶属于荷兰威科集团，是世界知名医学出版商，成立于1792年，总部位于美国费城。LWW目前已出版数千种医学、护理图书，从教材、参考书到各种全面的科研和教学资料，并开发了多种电子产品。</a:t>
            </a:r>
          </a:p>
          <a:p>
            <a:pPr indent="228600"/>
            <a:endParaRPr lang="zh-CN" sz="1400" b="0">
              <a:cs typeface="+mn-ea"/>
              <a:sym typeface="+mn-lt"/>
            </a:endParaRPr>
          </a:p>
          <a:p>
            <a:pPr indent="228600"/>
            <a:r>
              <a:rPr lang="zh-CN" sz="1400" b="0">
                <a:cs typeface="+mn-ea"/>
                <a:sym typeface="+mn-lt"/>
              </a:rPr>
              <a:t>作为知名的国际医疗信息资源出版商，LWW一直备受全球医疗行业人员的青睐和依赖。医疗健康专业人士、学生以及研究人员经常依赖 Wolters Kluwer </a:t>
            </a:r>
            <a:r>
              <a:rPr lang="en-US" sz="1400" b="0">
                <a:cs typeface="+mn-ea"/>
                <a:sym typeface="+mn-lt"/>
              </a:rPr>
              <a:t>H</a:t>
            </a:r>
            <a:r>
              <a:rPr lang="zh-CN" sz="1400" b="0">
                <a:cs typeface="+mn-ea"/>
                <a:sym typeface="+mn-lt"/>
              </a:rPr>
              <a:t>ealth的服务资源做出有关患者照护与临床决策的重要决定。</a:t>
            </a:r>
            <a:endParaRPr lang="zh-CN" altLang="en-US" sz="1400" b="0">
              <a:cs typeface="+mn-ea"/>
              <a:sym typeface="+mn-lt"/>
            </a:endParaRPr>
          </a:p>
        </p:txBody>
      </p:sp>
      <p:pic>
        <p:nvPicPr>
          <p:cNvPr id="29" name="图片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456930" y="561975"/>
            <a:ext cx="1568450" cy="2086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9" descr="http://www.itextbook.cn/batch/20200326/dd0addfa042e4c5f823d26f5ffec59f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414510" y="1705610"/>
            <a:ext cx="1597025" cy="20802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5461635" y="3091180"/>
            <a:ext cx="3862070" cy="3030220"/>
            <a:chOff x="7611" y="4951"/>
            <a:chExt cx="6082" cy="4772"/>
          </a:xfrm>
        </p:grpSpPr>
        <p:sp>
          <p:nvSpPr>
            <p:cNvPr id="69" name="îṧ1iḓe"/>
            <p:cNvSpPr txBox="1"/>
            <p:nvPr/>
          </p:nvSpPr>
          <p:spPr>
            <a:xfrm>
              <a:off x="7611" y="5798"/>
              <a:ext cx="6083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327 种的权威、高排名电子教材，涉及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基础医学、诊断学、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临床护理、外科手术、肿瘤学、神经科学、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妇产科学、皮肤病学、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病理学、药学、眼科、儿科、临床影像学等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学科。</a:t>
              </a:r>
            </a:p>
          </p:txBody>
        </p:sp>
        <p:sp>
          <p:nvSpPr>
            <p:cNvPr id="78" name="ísḻîďè"/>
            <p:cNvSpPr txBox="1"/>
            <p:nvPr/>
          </p:nvSpPr>
          <p:spPr>
            <a:xfrm>
              <a:off x="7611" y="4951"/>
              <a:ext cx="755" cy="698"/>
            </a:xfrm>
            <a:custGeom>
              <a:avLst/>
              <a:gdLst/>
              <a:ahLst/>
              <a:cxnLst/>
              <a:rect l="l" t="t" r="r" b="b"/>
              <a:pathLst>
                <a:path w="57931" h="53578">
                  <a:moveTo>
                    <a:pt x="53020" y="0"/>
                  </a:moveTo>
                  <a:lnTo>
                    <a:pt x="57931" y="7814"/>
                  </a:lnTo>
                  <a:cubicBezTo>
                    <a:pt x="53838" y="9525"/>
                    <a:pt x="50824" y="12074"/>
                    <a:pt x="48890" y="15460"/>
                  </a:cubicBezTo>
                  <a:cubicBezTo>
                    <a:pt x="46955" y="18845"/>
                    <a:pt x="45876" y="23775"/>
                    <a:pt x="45653" y="30249"/>
                  </a:cubicBezTo>
                  <a:lnTo>
                    <a:pt x="56145" y="30249"/>
                  </a:lnTo>
                  <a:lnTo>
                    <a:pt x="56145" y="53578"/>
                  </a:lnTo>
                  <a:lnTo>
                    <a:pt x="34602" y="53578"/>
                  </a:lnTo>
                  <a:lnTo>
                    <a:pt x="34602" y="35161"/>
                  </a:lnTo>
                  <a:cubicBezTo>
                    <a:pt x="34602" y="25189"/>
                    <a:pt x="35793" y="17971"/>
                    <a:pt x="38174" y="13506"/>
                  </a:cubicBezTo>
                  <a:cubicBezTo>
                    <a:pt x="41299" y="7553"/>
                    <a:pt x="46248" y="3051"/>
                    <a:pt x="53020" y="0"/>
                  </a:cubicBezTo>
                  <a:close/>
                  <a:moveTo>
                    <a:pt x="18417" y="0"/>
                  </a:moveTo>
                  <a:lnTo>
                    <a:pt x="23328" y="7814"/>
                  </a:lnTo>
                  <a:cubicBezTo>
                    <a:pt x="19236" y="9525"/>
                    <a:pt x="16222" y="12074"/>
                    <a:pt x="14287" y="15460"/>
                  </a:cubicBezTo>
                  <a:cubicBezTo>
                    <a:pt x="12352" y="18845"/>
                    <a:pt x="11273" y="23775"/>
                    <a:pt x="11050" y="30249"/>
                  </a:cubicBezTo>
                  <a:lnTo>
                    <a:pt x="21543" y="30249"/>
                  </a:lnTo>
                  <a:lnTo>
                    <a:pt x="21543" y="53578"/>
                  </a:lnTo>
                  <a:lnTo>
                    <a:pt x="0" y="53578"/>
                  </a:lnTo>
                  <a:lnTo>
                    <a:pt x="0" y="35161"/>
                  </a:lnTo>
                  <a:cubicBezTo>
                    <a:pt x="0" y="25189"/>
                    <a:pt x="1190" y="17971"/>
                    <a:pt x="3572" y="13506"/>
                  </a:cubicBezTo>
                  <a:cubicBezTo>
                    <a:pt x="6697" y="7553"/>
                    <a:pt x="11645" y="3051"/>
                    <a:pt x="18417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92" name="îṥļídé"/>
            <p:cNvSpPr txBox="1"/>
            <p:nvPr/>
          </p:nvSpPr>
          <p:spPr>
            <a:xfrm>
              <a:off x="8559" y="8977"/>
              <a:ext cx="342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25000"/>
              </a:pPr>
              <a:r>
                <a:rPr lang="en-US" altLang="zh-CN" sz="1400" b="1" dirty="0">
                  <a:solidFill>
                    <a:schemeClr val="accent1"/>
                  </a:solidFill>
                  <a:cs typeface="+mn-ea"/>
                  <a:sym typeface="+mn-lt"/>
                </a:rPr>
                <a:t>OVID</a:t>
              </a:r>
              <a:r>
                <a:rPr lang="zh-CN" altLang="en-US" sz="1400" b="1" dirty="0">
                  <a:solidFill>
                    <a:schemeClr val="accent1"/>
                  </a:solidFill>
                  <a:cs typeface="+mn-ea"/>
                  <a:sym typeface="+mn-lt"/>
                </a:rPr>
                <a:t>电子教材包</a:t>
              </a:r>
            </a:p>
          </p:txBody>
        </p:sp>
        <p:sp>
          <p:nvSpPr>
            <p:cNvPr id="15" name="iṧľîḑe"/>
            <p:cNvSpPr txBox="1"/>
            <p:nvPr/>
          </p:nvSpPr>
          <p:spPr>
            <a:xfrm>
              <a:off x="11679" y="8125"/>
              <a:ext cx="1639" cy="15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>
                <a:defRPr sz="6000"/>
              </a:lvl1pPr>
            </a:lstStyle>
            <a:p>
              <a:r>
                <a:rPr lang="en-US" altLang="zh-CN" dirty="0"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  <a:cs typeface="+mn-ea"/>
                  <a:sym typeface="+mn-lt"/>
                </a:rPr>
                <a:t>02</a:t>
              </a:r>
              <a:endParaRPr lang="zh-CN" altLang="en-US" dirty="0"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5" name="iS1íḓe"/>
            <p:cNvSpPr/>
            <p:nvPr/>
          </p:nvSpPr>
          <p:spPr>
            <a:xfrm>
              <a:off x="8654" y="9330"/>
              <a:ext cx="4755" cy="13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83260" y="3143885"/>
            <a:ext cx="4150360" cy="2977515"/>
            <a:chOff x="1076" y="4951"/>
            <a:chExt cx="6536" cy="4689"/>
          </a:xfrm>
        </p:grpSpPr>
        <p:sp>
          <p:nvSpPr>
            <p:cNvPr id="36" name="ísḻîďé"/>
            <p:cNvSpPr txBox="1"/>
            <p:nvPr/>
          </p:nvSpPr>
          <p:spPr>
            <a:xfrm>
              <a:off x="1076" y="5805"/>
              <a:ext cx="6536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103种知名教材，涉及的学科包括：病理生理学、儿科学、放射学与核医学、分子生物学、妇产科学、骨科学、护理学、解剖学、精神病学、康复学、内科学、心理健康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、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药学等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学科。</a:t>
              </a:r>
            </a:p>
          </p:txBody>
        </p:sp>
        <p:sp>
          <p:nvSpPr>
            <p:cNvPr id="77" name="ïṩḷiḓe"/>
            <p:cNvSpPr txBox="1"/>
            <p:nvPr/>
          </p:nvSpPr>
          <p:spPr>
            <a:xfrm>
              <a:off x="1076" y="4951"/>
              <a:ext cx="755" cy="698"/>
            </a:xfrm>
            <a:custGeom>
              <a:avLst/>
              <a:gdLst/>
              <a:ahLst/>
              <a:cxnLst/>
              <a:rect l="l" t="t" r="r" b="b"/>
              <a:pathLst>
                <a:path w="57931" h="53578">
                  <a:moveTo>
                    <a:pt x="53020" y="0"/>
                  </a:moveTo>
                  <a:lnTo>
                    <a:pt x="57931" y="7814"/>
                  </a:lnTo>
                  <a:cubicBezTo>
                    <a:pt x="53838" y="9525"/>
                    <a:pt x="50824" y="12074"/>
                    <a:pt x="48890" y="15460"/>
                  </a:cubicBezTo>
                  <a:cubicBezTo>
                    <a:pt x="46955" y="18845"/>
                    <a:pt x="45876" y="23775"/>
                    <a:pt x="45653" y="30249"/>
                  </a:cubicBezTo>
                  <a:lnTo>
                    <a:pt x="56145" y="30249"/>
                  </a:lnTo>
                  <a:lnTo>
                    <a:pt x="56145" y="53578"/>
                  </a:lnTo>
                  <a:lnTo>
                    <a:pt x="34602" y="53578"/>
                  </a:lnTo>
                  <a:lnTo>
                    <a:pt x="34602" y="35161"/>
                  </a:lnTo>
                  <a:cubicBezTo>
                    <a:pt x="34602" y="25189"/>
                    <a:pt x="35793" y="17971"/>
                    <a:pt x="38174" y="13506"/>
                  </a:cubicBezTo>
                  <a:cubicBezTo>
                    <a:pt x="41299" y="7553"/>
                    <a:pt x="46248" y="3051"/>
                    <a:pt x="53020" y="0"/>
                  </a:cubicBezTo>
                  <a:close/>
                  <a:moveTo>
                    <a:pt x="18417" y="0"/>
                  </a:moveTo>
                  <a:lnTo>
                    <a:pt x="23328" y="7814"/>
                  </a:lnTo>
                  <a:cubicBezTo>
                    <a:pt x="19236" y="9525"/>
                    <a:pt x="16222" y="12074"/>
                    <a:pt x="14287" y="15460"/>
                  </a:cubicBezTo>
                  <a:cubicBezTo>
                    <a:pt x="12352" y="18845"/>
                    <a:pt x="11273" y="23775"/>
                    <a:pt x="11050" y="30249"/>
                  </a:cubicBezTo>
                  <a:lnTo>
                    <a:pt x="21543" y="30249"/>
                  </a:lnTo>
                  <a:lnTo>
                    <a:pt x="21543" y="53578"/>
                  </a:lnTo>
                  <a:lnTo>
                    <a:pt x="0" y="53578"/>
                  </a:lnTo>
                  <a:lnTo>
                    <a:pt x="0" y="35161"/>
                  </a:lnTo>
                  <a:cubicBezTo>
                    <a:pt x="0" y="25189"/>
                    <a:pt x="1190" y="17971"/>
                    <a:pt x="3572" y="13506"/>
                  </a:cubicBezTo>
                  <a:cubicBezTo>
                    <a:pt x="6697" y="7553"/>
                    <a:pt x="11645" y="3051"/>
                    <a:pt x="18417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96" name="ïśľïdê"/>
            <p:cNvSpPr txBox="1"/>
            <p:nvPr/>
          </p:nvSpPr>
          <p:spPr>
            <a:xfrm>
              <a:off x="2550" y="8897"/>
              <a:ext cx="342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25000"/>
              </a:pPr>
              <a:r>
                <a:rPr lang="en-US" altLang="zh-CN" sz="1400" b="1" dirty="0">
                  <a:cs typeface="+mn-ea"/>
                  <a:sym typeface="+mn-lt"/>
                </a:rPr>
                <a:t>LWW</a:t>
              </a:r>
              <a:r>
                <a:rPr lang="zh-CN" altLang="en-US" sz="1400" b="1" dirty="0">
                  <a:cs typeface="+mn-ea"/>
                  <a:sym typeface="+mn-lt"/>
                </a:rPr>
                <a:t>电子教材包</a:t>
              </a:r>
            </a:p>
          </p:txBody>
        </p:sp>
        <p:sp>
          <p:nvSpPr>
            <p:cNvPr id="97" name="îṣḻïḓe"/>
            <p:cNvSpPr txBox="1"/>
            <p:nvPr/>
          </p:nvSpPr>
          <p:spPr>
            <a:xfrm>
              <a:off x="5973" y="8042"/>
              <a:ext cx="1639" cy="15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>
                <a:defRPr sz="6000"/>
              </a:lvl1pPr>
            </a:lstStyle>
            <a:p>
              <a:r>
                <a:rPr lang="en-US" altLang="zh-CN" dirty="0"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  <a:cs typeface="+mn-ea"/>
                  <a:sym typeface="+mn-lt"/>
                </a:rPr>
                <a:t>01</a:t>
              </a:r>
              <a:endParaRPr lang="zh-CN" altLang="en-US" dirty="0"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" name="iS1íḓe"/>
            <p:cNvSpPr/>
            <p:nvPr/>
          </p:nvSpPr>
          <p:spPr>
            <a:xfrm>
              <a:off x="2645" y="9250"/>
              <a:ext cx="4755" cy="13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Slïḓ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ṡ1íḍè"/>
          <p:cNvSpPr>
            <a:spLocks noGrp="1"/>
          </p:cNvSpPr>
          <p:nvPr>
            <p:ph type="title"/>
          </p:nvPr>
        </p:nvSpPr>
        <p:spPr>
          <a:xfrm>
            <a:off x="4381505" y="2295527"/>
            <a:ext cx="5677105" cy="1133475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平台功能介绍</a:t>
            </a:r>
          </a:p>
        </p:txBody>
      </p:sp>
      <p:sp>
        <p:nvSpPr>
          <p:cNvPr id="3" name="í$ḻiḋè"/>
          <p:cNvSpPr>
            <a:spLocks noGrp="1"/>
          </p:cNvSpPr>
          <p:nvPr>
            <p:ph type="body" idx="1"/>
          </p:nvPr>
        </p:nvSpPr>
        <p:spPr>
          <a:xfrm>
            <a:off x="4381505" y="3455985"/>
            <a:ext cx="5677105" cy="965763"/>
          </a:xfrm>
        </p:spPr>
        <p:txBody>
          <a:bodyPr>
            <a:normAutofit/>
          </a:bodyPr>
          <a:lstStyle/>
          <a:p>
            <a:pPr lvl="0"/>
            <a:r>
              <a:rPr lang="en-US" altLang="zh-CN" dirty="0">
                <a:cs typeface="+mn-ea"/>
                <a:sym typeface="+mn-lt"/>
              </a:rPr>
              <a:t>Functionalities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îš1iḍe"/>
          <p:cNvSpPr txBox="1"/>
          <p:nvPr/>
        </p:nvSpPr>
        <p:spPr>
          <a:xfrm>
            <a:off x="2709349" y="3169367"/>
            <a:ext cx="767637" cy="667432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z="1350" spc="75" dirty="0">
                <a:cs typeface="+mn-ea"/>
                <a:sym typeface="+mn-lt"/>
              </a:rPr>
              <a:t>/03</a:t>
            </a:r>
            <a:endParaRPr lang="zh-CN" altLang="en-US" sz="1350" spc="75" dirty="0">
              <a:cs typeface="+mn-ea"/>
              <a:sym typeface="+mn-lt"/>
            </a:endParaRPr>
          </a:p>
        </p:txBody>
      </p:sp>
      <p:cxnSp>
        <p:nvCxnSpPr>
          <p:cNvPr id="6" name="ïṣľiḍé"/>
          <p:cNvCxnSpPr/>
          <p:nvPr/>
        </p:nvCxnSpPr>
        <p:spPr>
          <a:xfrm>
            <a:off x="3938364" y="2967920"/>
            <a:ext cx="0" cy="1026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iṧļîḑe"/>
          <p:cNvGrpSpPr/>
          <p:nvPr/>
        </p:nvGrpSpPr>
        <p:grpSpPr>
          <a:xfrm>
            <a:off x="11328274" y="575309"/>
            <a:ext cx="331532" cy="200024"/>
            <a:chOff x="11134663" y="662990"/>
            <a:chExt cx="331532" cy="200024"/>
          </a:xfrm>
        </p:grpSpPr>
        <p:cxnSp>
          <p:nvCxnSpPr>
            <p:cNvPr id="27" name="íŝliďe"/>
            <p:cNvCxnSpPr/>
            <p:nvPr/>
          </p:nvCxnSpPr>
          <p:spPr>
            <a:xfrm>
              <a:off x="11134663" y="662990"/>
              <a:ext cx="33153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î$ḻïḍe"/>
            <p:cNvCxnSpPr/>
            <p:nvPr/>
          </p:nvCxnSpPr>
          <p:spPr>
            <a:xfrm>
              <a:off x="11134663" y="763002"/>
              <a:ext cx="33153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ïşlîḑe"/>
            <p:cNvCxnSpPr/>
            <p:nvPr/>
          </p:nvCxnSpPr>
          <p:spPr>
            <a:xfrm>
              <a:off x="11134663" y="863014"/>
              <a:ext cx="33153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0455" y="767715"/>
            <a:ext cx="1391285" cy="542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首页：</a:t>
            </a:r>
            <a:r>
              <a:rPr lang="en-US" altLang="zh-CN" u="sng">
                <a:latin typeface="+mn-lt"/>
                <a:ea typeface="+mn-ea"/>
                <a:cs typeface="+mn-ea"/>
                <a:sym typeface="+mn-lt"/>
              </a:rPr>
              <a:t>www.itextbook.cn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0" y="1252220"/>
            <a:ext cx="10718800" cy="479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圆角矩形 7"/>
          <p:cNvSpPr/>
          <p:nvPr/>
        </p:nvSpPr>
        <p:spPr>
          <a:xfrm>
            <a:off x="3016250" y="2324100"/>
            <a:ext cx="666115" cy="16700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087370" y="4181475"/>
            <a:ext cx="695960" cy="22098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558165" y="3122930"/>
            <a:ext cx="2165350" cy="721360"/>
          </a:xfrm>
          <a:prstGeom prst="wedgeRoundRectCallout">
            <a:avLst>
              <a:gd name="adj1" fmla="val 63681"/>
              <a:gd name="adj2" fmla="val -120521"/>
              <a:gd name="adj3" fmla="val 16667"/>
            </a:avLst>
          </a:prstGeom>
          <a:solidFill>
            <a:schemeClr val="accent1">
              <a:lumMod val="75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upright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200" dirty="0">
                <a:solidFill>
                  <a:schemeClr val="bg1"/>
                </a:solidFill>
                <a:cs typeface="+mn-ea"/>
                <a:sym typeface="+mn-lt"/>
              </a:rPr>
              <a:t>电子教材导航：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circleNumDbPlain" startAt="2"/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按分类导航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circleNumDbPlain" startAt="2"/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按题名首字母导航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circleNumDbPlain" startAt="2"/>
              <a:defRPr/>
            </a:pP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8235950" y="3679190"/>
            <a:ext cx="1582420" cy="610870"/>
          </a:xfrm>
          <a:prstGeom prst="wedgeRoundRectCallout">
            <a:avLst>
              <a:gd name="adj1" fmla="val -117670"/>
              <a:gd name="adj2" fmla="val 52064"/>
              <a:gd name="adj3" fmla="val 16667"/>
            </a:avLst>
          </a:prstGeom>
          <a:solidFill>
            <a:schemeClr val="accent1">
              <a:lumMod val="75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upright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200" dirty="0">
                <a:solidFill>
                  <a:schemeClr val="bg1"/>
                </a:solidFill>
                <a:cs typeface="+mn-ea"/>
                <a:sym typeface="+mn-lt"/>
              </a:rPr>
              <a:t>资源入口：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按电子教材资源库进入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8060" y="4601210"/>
            <a:ext cx="343789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3905" t="22826" r="12228" b="34827"/>
          <a:stretch>
            <a:fillRect/>
          </a:stretch>
        </p:blipFill>
        <p:spPr>
          <a:xfrm>
            <a:off x="9995535" y="572294"/>
            <a:ext cx="1211580" cy="4567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33193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635" y="57150"/>
            <a:ext cx="12243435" cy="5801065"/>
            <a:chOff x="-635" y="57150"/>
            <a:chExt cx="12243435" cy="5801065"/>
          </a:xfrm>
        </p:grpSpPr>
        <p:sp>
          <p:nvSpPr>
            <p:cNvPr id="3" name="íSļîḋe"/>
            <p:cNvSpPr/>
            <p:nvPr/>
          </p:nvSpPr>
          <p:spPr>
            <a:xfrm>
              <a:off x="3218815" y="57150"/>
              <a:ext cx="8347075" cy="3619500"/>
            </a:xfrm>
            <a:prstGeom prst="rect">
              <a:avLst/>
            </a:prstGeom>
            <a:blipFill rotWithShape="1">
              <a:blip r:embed="rId3" cstate="print"/>
              <a:stretch>
                <a:fillRect/>
              </a:stretch>
            </a:blipFill>
            <a:ln w="285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lvl="0" algn="ctr" defTabSz="913765"/>
              <a:endParaRPr lang="en-ID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išļîde"/>
            <p:cNvSpPr/>
            <p:nvPr/>
          </p:nvSpPr>
          <p:spPr>
            <a:xfrm>
              <a:off x="-635" y="812165"/>
              <a:ext cx="3220085" cy="19570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iSļïḋé"/>
            <p:cNvSpPr/>
            <p:nvPr/>
          </p:nvSpPr>
          <p:spPr>
            <a:xfrm>
              <a:off x="11041380" y="812165"/>
              <a:ext cx="1201420" cy="19570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ïṩḷïḑè"/>
            <p:cNvSpPr txBox="1"/>
            <p:nvPr/>
          </p:nvSpPr>
          <p:spPr bwMode="auto">
            <a:xfrm>
              <a:off x="-635" y="1472565"/>
              <a:ext cx="3039745" cy="635635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CONTENTS</a:t>
              </a:r>
            </a:p>
          </p:txBody>
        </p:sp>
        <p:cxnSp>
          <p:nvCxnSpPr>
            <p:cNvPr id="100" name="iṩľíḋê"/>
            <p:cNvCxnSpPr/>
            <p:nvPr/>
          </p:nvCxnSpPr>
          <p:spPr>
            <a:xfrm>
              <a:off x="-635" y="2166620"/>
              <a:ext cx="3220085" cy="0"/>
            </a:xfrm>
            <a:prstGeom prst="line">
              <a:avLst/>
            </a:prstGeom>
            <a:ln w="952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íṥľîḍê"/>
            <p:cNvCxnSpPr/>
            <p:nvPr/>
          </p:nvCxnSpPr>
          <p:spPr>
            <a:xfrm>
              <a:off x="-635" y="1415415"/>
              <a:ext cx="2146935" cy="0"/>
            </a:xfrm>
            <a:prstGeom prst="line">
              <a:avLst/>
            </a:prstGeom>
            <a:ln w="952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iṧļîḑé"/>
            <p:cNvGrpSpPr/>
            <p:nvPr/>
          </p:nvGrpSpPr>
          <p:grpSpPr>
            <a:xfrm>
              <a:off x="1849530" y="4251325"/>
              <a:ext cx="8492940" cy="1606890"/>
              <a:chOff x="1548589" y="4251325"/>
              <a:chExt cx="8492940" cy="1606890"/>
            </a:xfrm>
          </p:grpSpPr>
          <p:sp>
            <p:nvSpPr>
              <p:cNvPr id="11" name="î$ḷîḋé"/>
              <p:cNvSpPr/>
              <p:nvPr/>
            </p:nvSpPr>
            <p:spPr>
              <a:xfrm>
                <a:off x="4042142" y="4251325"/>
                <a:ext cx="1238885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02</a:t>
                </a:r>
              </a:p>
            </p:txBody>
          </p:sp>
          <p:sp>
            <p:nvSpPr>
              <p:cNvPr id="12" name="ï$ľiḋé"/>
              <p:cNvSpPr/>
              <p:nvPr/>
            </p:nvSpPr>
            <p:spPr bwMode="auto">
              <a:xfrm>
                <a:off x="3777439" y="5101950"/>
                <a:ext cx="1768290" cy="75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世界领先教材出版品牌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5" name="ïṡliḓé"/>
              <p:cNvSpPr txBox="1"/>
              <p:nvPr/>
            </p:nvSpPr>
            <p:spPr bwMode="auto">
              <a:xfrm>
                <a:off x="3777439" y="4727378"/>
                <a:ext cx="1768290" cy="374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600" b="1" dirty="0">
                    <a:cs typeface="+mn-ea"/>
                    <a:sym typeface="+mn-lt"/>
                  </a:rPr>
                  <a:t>资源</a:t>
                </a:r>
                <a:endParaRPr lang="en-US" altLang="zh-CN" sz="1600" b="1" dirty="0">
                  <a:cs typeface="+mn-ea"/>
                  <a:sym typeface="+mn-lt"/>
                </a:endParaRPr>
              </a:p>
            </p:txBody>
          </p:sp>
          <p:sp>
            <p:nvSpPr>
              <p:cNvPr id="36" name="îśļíḓè"/>
              <p:cNvSpPr/>
              <p:nvPr/>
            </p:nvSpPr>
            <p:spPr>
              <a:xfrm>
                <a:off x="1813292" y="4251325"/>
                <a:ext cx="1238885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01</a:t>
                </a:r>
              </a:p>
            </p:txBody>
          </p:sp>
          <p:sp>
            <p:nvSpPr>
              <p:cNvPr id="13" name="išľíḋê"/>
              <p:cNvSpPr/>
              <p:nvPr/>
            </p:nvSpPr>
            <p:spPr bwMode="auto">
              <a:xfrm>
                <a:off x="1548589" y="5101950"/>
                <a:ext cx="1768290" cy="75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教育部外教中心项目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4" name="ïṥļide"/>
              <p:cNvSpPr txBox="1"/>
              <p:nvPr/>
            </p:nvSpPr>
            <p:spPr bwMode="auto">
              <a:xfrm>
                <a:off x="1548589" y="4727378"/>
                <a:ext cx="1768290" cy="374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600" b="1" dirty="0">
                    <a:cs typeface="+mn-ea"/>
                    <a:sym typeface="+mn-lt"/>
                  </a:rPr>
                  <a:t>背景</a:t>
                </a:r>
                <a:endParaRPr lang="en-US" altLang="zh-CN" sz="1600" b="1" dirty="0">
                  <a:cs typeface="+mn-ea"/>
                  <a:sym typeface="+mn-lt"/>
                </a:endParaRPr>
              </a:p>
            </p:txBody>
          </p:sp>
          <p:sp>
            <p:nvSpPr>
              <p:cNvPr id="16" name="iṣļïḓê"/>
              <p:cNvSpPr/>
              <p:nvPr/>
            </p:nvSpPr>
            <p:spPr>
              <a:xfrm>
                <a:off x="6328142" y="4251325"/>
                <a:ext cx="1238885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03</a:t>
                </a:r>
              </a:p>
            </p:txBody>
          </p:sp>
          <p:sp>
            <p:nvSpPr>
              <p:cNvPr id="17" name="ïSḷïďê"/>
              <p:cNvSpPr/>
              <p:nvPr/>
            </p:nvSpPr>
            <p:spPr bwMode="auto">
              <a:xfrm>
                <a:off x="6063439" y="5101950"/>
                <a:ext cx="1768290" cy="75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本地化存储、访问、利用</a:t>
                </a:r>
              </a:p>
            </p:txBody>
          </p:sp>
          <p:sp>
            <p:nvSpPr>
              <p:cNvPr id="18" name="íŝḷiḋe"/>
              <p:cNvSpPr txBox="1"/>
              <p:nvPr/>
            </p:nvSpPr>
            <p:spPr bwMode="auto">
              <a:xfrm>
                <a:off x="6063439" y="4727378"/>
                <a:ext cx="1768290" cy="374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600" b="1" dirty="0">
                    <a:cs typeface="+mn-ea"/>
                    <a:sym typeface="+mn-lt"/>
                  </a:rPr>
                  <a:t>功能</a:t>
                </a:r>
                <a:endParaRPr lang="en-US" altLang="zh-CN" sz="1600" b="1" dirty="0">
                  <a:cs typeface="+mn-ea"/>
                  <a:sym typeface="+mn-lt"/>
                </a:endParaRPr>
              </a:p>
            </p:txBody>
          </p:sp>
          <p:sp>
            <p:nvSpPr>
              <p:cNvPr id="19" name="ï$ļíḑè"/>
              <p:cNvSpPr/>
              <p:nvPr/>
            </p:nvSpPr>
            <p:spPr>
              <a:xfrm>
                <a:off x="8537942" y="4251325"/>
                <a:ext cx="1238885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04</a:t>
                </a:r>
              </a:p>
            </p:txBody>
          </p:sp>
          <p:sp>
            <p:nvSpPr>
              <p:cNvPr id="20" name="iṥḻíḋé"/>
              <p:cNvSpPr/>
              <p:nvPr/>
            </p:nvSpPr>
            <p:spPr bwMode="auto">
              <a:xfrm>
                <a:off x="8273239" y="5101950"/>
                <a:ext cx="1768290" cy="75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外教中心及各高校图书馆</a:t>
                </a:r>
              </a:p>
            </p:txBody>
          </p:sp>
          <p:sp>
            <p:nvSpPr>
              <p:cNvPr id="21" name="iŝľiḓe"/>
              <p:cNvSpPr txBox="1"/>
              <p:nvPr/>
            </p:nvSpPr>
            <p:spPr bwMode="auto">
              <a:xfrm>
                <a:off x="8273239" y="4727378"/>
                <a:ext cx="1768290" cy="374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600" b="1" dirty="0">
                    <a:cs typeface="+mn-ea"/>
                    <a:sym typeface="+mn-lt"/>
                  </a:rPr>
                  <a:t>用户</a:t>
                </a:r>
                <a:endParaRPr lang="en-US" altLang="zh-CN" sz="1600" b="1" dirty="0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1" y="1341438"/>
            <a:ext cx="11394018" cy="4746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7729009" y="770255"/>
            <a:ext cx="1969347" cy="573088"/>
          </a:xfrm>
          <a:prstGeom prst="wedgeRoundRectCallout">
            <a:avLst>
              <a:gd name="adj1" fmla="val 53662"/>
              <a:gd name="adj2" fmla="val 18622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854" tIns="54427" rIns="108854" bIns="54427" upright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3F3478"/>
                </a:solidFill>
                <a:cs typeface="+mn-ea"/>
                <a:sym typeface="+mn-lt"/>
              </a:rPr>
              <a:t>浏览检索方式：</a:t>
            </a:r>
          </a:p>
          <a:p>
            <a:pPr marL="816610" indent="-81661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3F3478"/>
                </a:solidFill>
                <a:cs typeface="+mn-ea"/>
                <a:sym typeface="+mn-lt"/>
              </a:rPr>
              <a:t>全文检索</a:t>
            </a:r>
            <a:endParaRPr lang="en-US" altLang="zh-CN" sz="1200" dirty="0">
              <a:solidFill>
                <a:srgbClr val="3F3478"/>
              </a:solidFill>
              <a:cs typeface="+mn-ea"/>
              <a:sym typeface="+mn-lt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 rot="10800000">
            <a:off x="6412653" y="5768340"/>
            <a:ext cx="1862668" cy="563880"/>
          </a:xfrm>
          <a:prstGeom prst="wedgeRoundRectCallout">
            <a:avLst>
              <a:gd name="adj1" fmla="val 39603"/>
              <a:gd name="adj2" fmla="val 20497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854" tIns="54427" rIns="108854" bIns="54427" upright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3F3478"/>
                </a:solidFill>
                <a:cs typeface="+mn-ea"/>
                <a:sym typeface="+mn-lt"/>
              </a:rPr>
              <a:t>新书导航：</a:t>
            </a:r>
          </a:p>
          <a:p>
            <a:pPr marL="816610" indent="-81661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3F3478"/>
                </a:solidFill>
                <a:cs typeface="+mn-ea"/>
                <a:sym typeface="+mn-lt"/>
              </a:rPr>
              <a:t>    点击进入详情页</a:t>
            </a:r>
            <a:endParaRPr lang="en-US" altLang="zh-CN" sz="1200" dirty="0">
              <a:solidFill>
                <a:srgbClr val="3F3478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3905" t="22826" r="12228" b="34827"/>
          <a:stretch>
            <a:fillRect/>
          </a:stretch>
        </p:blipFill>
        <p:spPr>
          <a:xfrm>
            <a:off x="863600" y="472599"/>
            <a:ext cx="1211580" cy="4567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" y="370999"/>
            <a:ext cx="6630194" cy="343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927" y="3186589"/>
            <a:ext cx="7250720" cy="337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 flipH="1">
            <a:off x="7551420" y="541020"/>
            <a:ext cx="2918460" cy="464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8100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700" b="1" u="sng" dirty="0">
                <a:solidFill>
                  <a:schemeClr val="bg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首页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01340" y="3329940"/>
            <a:ext cx="632460" cy="16002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>
              <a:defRPr/>
            </a:pPr>
            <a:endParaRPr lang="zh-CN" altLang="en-US" sz="900">
              <a:cs typeface="+mn-ea"/>
              <a:sym typeface="+mn-lt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162300" y="2234565"/>
            <a:ext cx="1952625" cy="527685"/>
          </a:xfrm>
          <a:prstGeom prst="wedgeRoundRectCallout">
            <a:avLst>
              <a:gd name="adj1" fmla="val -82907"/>
              <a:gd name="adj2" fmla="val 1023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854" tIns="54427" rIns="108854" bIns="54427" upright="1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circleNumDbPlain" startAt="2"/>
              <a:defRPr/>
            </a:pPr>
            <a:endParaRPr lang="en-US" altLang="zh-CN" sz="10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31380" y="1394460"/>
            <a:ext cx="4061460" cy="787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1600" kern="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校园网内</a:t>
            </a:r>
            <a:r>
              <a:rPr lang="en-US" altLang="zh-CN" sz="1600" kern="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IP</a:t>
            </a:r>
            <a:r>
              <a:rPr lang="zh-CN" altLang="zh-CN" sz="1600" kern="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认证访问，</a:t>
            </a:r>
            <a:endParaRPr lang="en-US" altLang="zh-CN" sz="1600" kern="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1600" kern="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校园网外可以通过</a:t>
            </a:r>
            <a:r>
              <a:rPr lang="en-US" altLang="zh-CN" sz="1600" kern="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VPN</a:t>
            </a:r>
            <a:r>
              <a:rPr lang="zh-CN" altLang="zh-CN" sz="1600" kern="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系统或</a:t>
            </a:r>
            <a:r>
              <a:rPr lang="en-US" altLang="zh-CN" sz="1600" kern="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CARSI</a:t>
            </a:r>
            <a:r>
              <a:rPr lang="zh-CN" altLang="zh-CN" sz="1600" kern="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访问</a:t>
            </a:r>
            <a:endParaRPr lang="zh-CN" altLang="en-US" sz="1600" kern="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2805" y="2290819"/>
            <a:ext cx="1655445" cy="419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一键点击，进入已购资源模块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2087880" y="2967355"/>
            <a:ext cx="472440" cy="18732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>
              <a:defRPr/>
            </a:pPr>
            <a:endParaRPr lang="zh-CN" altLang="en-US" sz="900">
              <a:cs typeface="+mn-ea"/>
              <a:sym typeface="+mn-lt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25538"/>
            <a:ext cx="12018434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810000" y="243840"/>
            <a:ext cx="2517141" cy="739140"/>
          </a:xfrm>
          <a:prstGeom prst="wedgeRoundRectCallout">
            <a:avLst>
              <a:gd name="adj1" fmla="val 146697"/>
              <a:gd name="adj2" fmla="val 16251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854" tIns="54427" rIns="108854" bIns="54427" upright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可进行二级检索：按书名、作者、出版时间、出版社</a:t>
            </a:r>
          </a:p>
        </p:txBody>
      </p:sp>
      <p:sp>
        <p:nvSpPr>
          <p:cNvPr id="7" name="内容占位符 2"/>
          <p:cNvSpPr txBox="1"/>
          <p:nvPr/>
        </p:nvSpPr>
        <p:spPr bwMode="auto">
          <a:xfrm flipH="1">
            <a:off x="8770620" y="335281"/>
            <a:ext cx="2499360" cy="7010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8854" tIns="54427" rIns="108854" bIns="54427"/>
          <a:lstStyle/>
          <a:p>
            <a:r>
              <a:rPr lang="zh-CN" altLang="en-US" sz="900" b="1" u="sng" dirty="0">
                <a:solidFill>
                  <a:schemeClr val="bg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列表页功能</a:t>
            </a:r>
            <a:endParaRPr lang="en-US" altLang="zh-CN" sz="900" b="1" u="sng" dirty="0">
              <a:solidFill>
                <a:schemeClr val="bg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3905" t="22826" r="12228" b="34827"/>
          <a:stretch>
            <a:fillRect/>
          </a:stretch>
        </p:blipFill>
        <p:spPr>
          <a:xfrm>
            <a:off x="10645140" y="526574"/>
            <a:ext cx="1211580" cy="456724"/>
          </a:xfrm>
          <a:prstGeom prst="rect">
            <a:avLst/>
          </a:prstGeom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 flipV="1">
            <a:off x="6019800" y="3048000"/>
            <a:ext cx="1379221" cy="533400"/>
          </a:xfrm>
          <a:prstGeom prst="wedgeRoundRectCallout">
            <a:avLst>
              <a:gd name="adj1" fmla="val 146697"/>
              <a:gd name="adj2" fmla="val 16251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854" tIns="54427" rIns="108854" bIns="54427" upright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点击进入在线阅读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 flipV="1">
            <a:off x="5775960" y="4411980"/>
            <a:ext cx="1379221" cy="533400"/>
          </a:xfrm>
          <a:prstGeom prst="wedgeRoundRectCallout">
            <a:avLst>
              <a:gd name="adj1" fmla="val 169349"/>
              <a:gd name="adj2" fmla="val 568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854" tIns="54427" rIns="108854" bIns="54427" upright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点击进入下载阅读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sz="2800">
                <a:latin typeface="+mn-lt"/>
                <a:ea typeface="+mn-ea"/>
                <a:cs typeface="+mn-ea"/>
                <a:sym typeface="+mn-lt"/>
              </a:rPr>
              <a:t>列表页</a:t>
            </a:r>
            <a:endParaRPr lang="zh-CN" sz="2800" u="sng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" y="1014730"/>
            <a:ext cx="11864340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7109460" y="2529840"/>
            <a:ext cx="1859280" cy="853440"/>
          </a:xfrm>
          <a:prstGeom prst="wedgeRoundRectCallout">
            <a:avLst>
              <a:gd name="adj1" fmla="val -158906"/>
              <a:gd name="adj2" fmla="val -662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854" tIns="54427" rIns="108854" bIns="54427" upright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包括图书封面、题名、作者、 出版社、中图分类、图书内容介绍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 flipH="1" flipV="1">
            <a:off x="9959340" y="1584960"/>
            <a:ext cx="1493520" cy="495300"/>
          </a:xfrm>
          <a:prstGeom prst="wedgeRoundRectCallout">
            <a:avLst>
              <a:gd name="adj1" fmla="val -13034"/>
              <a:gd name="adj2" fmla="val -10827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854" tIns="54427" rIns="108854" bIns="54427" upright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相似图书推荐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3905" t="22826" r="12228" b="34827"/>
          <a:stretch>
            <a:fillRect/>
          </a:stretch>
        </p:blipFill>
        <p:spPr>
          <a:xfrm>
            <a:off x="10774680" y="419259"/>
            <a:ext cx="1211580" cy="4567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53" y="-13970"/>
            <a:ext cx="10858500" cy="1028700"/>
          </a:xfrm>
        </p:spPr>
        <p:txBody>
          <a:bodyPr/>
          <a:lstStyle/>
          <a:p>
            <a:r>
              <a:rPr lang="zh-CN" sz="2800">
                <a:latin typeface="+mn-lt"/>
                <a:ea typeface="+mn-ea"/>
                <a:cs typeface="+mn-ea"/>
                <a:sym typeface="+mn-lt"/>
              </a:rPr>
              <a:t>详情页</a:t>
            </a:r>
            <a:endParaRPr lang="zh-CN" sz="2800" u="sng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6"/>
          <p:cNvSpPr>
            <a:spLocks noChangeArrowheads="1"/>
          </p:cNvSpPr>
          <p:nvPr/>
        </p:nvSpPr>
        <p:spPr bwMode="auto">
          <a:xfrm>
            <a:off x="401955" y="260350"/>
            <a:ext cx="11218545" cy="1814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cs typeface="+mn-ea"/>
                <a:sym typeface="+mn-lt"/>
              </a:rPr>
              <a:t>电子教材在线浏览技术在</a:t>
            </a:r>
            <a:r>
              <a:rPr lang="en-US" altLang="zh-CN" sz="1600" dirty="0">
                <a:cs typeface="+mn-ea"/>
                <a:sym typeface="+mn-lt"/>
              </a:rPr>
              <a:t>DRM</a:t>
            </a:r>
            <a:r>
              <a:rPr lang="zh-CN" altLang="en-US" sz="1600" dirty="0">
                <a:cs typeface="+mn-ea"/>
                <a:sym typeface="+mn-lt"/>
              </a:rPr>
              <a:t>框架下实现了可靠、高效、易用、兼容性好的在线浏览体验</a:t>
            </a:r>
          </a:p>
          <a:p>
            <a:endParaRPr lang="zh-CN" altLang="en-US" sz="1600" dirty="0">
              <a:cs typeface="+mn-ea"/>
              <a:sym typeface="+mn-lt"/>
            </a:endParaRPr>
          </a:p>
          <a:p>
            <a:r>
              <a:rPr lang="en-US" altLang="zh-CN" sz="1600" dirty="0">
                <a:cs typeface="+mn-ea"/>
                <a:sym typeface="+mn-lt"/>
              </a:rPr>
              <a:t>√ </a:t>
            </a:r>
            <a:r>
              <a:rPr lang="zh-CN" altLang="en-US" sz="1600" dirty="0">
                <a:cs typeface="+mn-ea"/>
                <a:sym typeface="+mn-lt"/>
              </a:rPr>
              <a:t>纯</a:t>
            </a:r>
            <a:r>
              <a:rPr lang="en-US" altLang="zh-CN" sz="1600" dirty="0">
                <a:cs typeface="+mn-ea"/>
                <a:sym typeface="+mn-lt"/>
              </a:rPr>
              <a:t>JS(</a:t>
            </a:r>
            <a:r>
              <a:rPr lang="en-US" altLang="zh-CN" sz="1600" dirty="0" err="1">
                <a:cs typeface="+mn-ea"/>
                <a:sym typeface="+mn-lt"/>
              </a:rPr>
              <a:t>javascript</a:t>
            </a:r>
            <a:r>
              <a:rPr lang="en-US" altLang="zh-CN" sz="1600" dirty="0">
                <a:cs typeface="+mn-ea"/>
                <a:sym typeface="+mn-lt"/>
              </a:rPr>
              <a:t>)</a:t>
            </a:r>
            <a:r>
              <a:rPr lang="zh-CN" altLang="en-US" sz="1600" dirty="0">
                <a:cs typeface="+mn-ea"/>
                <a:sym typeface="+mn-lt"/>
              </a:rPr>
              <a:t>实现，无需安装任何插件</a:t>
            </a:r>
          </a:p>
          <a:p>
            <a:r>
              <a:rPr lang="en-US" altLang="zh-CN" sz="1600" dirty="0">
                <a:cs typeface="+mn-ea"/>
                <a:sym typeface="+mn-lt"/>
              </a:rPr>
              <a:t>√ </a:t>
            </a:r>
            <a:r>
              <a:rPr lang="zh-CN" altLang="en-US" sz="1600" dirty="0">
                <a:cs typeface="+mn-ea"/>
                <a:sym typeface="+mn-lt"/>
              </a:rPr>
              <a:t>浏览器兼容性好，最佳浏览分辨率</a:t>
            </a:r>
            <a:r>
              <a:rPr lang="en-US" altLang="zh-CN" sz="1600" dirty="0">
                <a:cs typeface="+mn-ea"/>
                <a:sym typeface="+mn-lt"/>
              </a:rPr>
              <a:t>1440*900</a:t>
            </a:r>
            <a:r>
              <a:rPr lang="zh-CN" altLang="en-US" sz="1600" dirty="0">
                <a:cs typeface="+mn-ea"/>
                <a:sym typeface="+mn-lt"/>
              </a:rPr>
              <a:t>像素，浏览器内核升至</a:t>
            </a:r>
            <a:r>
              <a:rPr lang="en-US" altLang="zh-CN" sz="1600" dirty="0">
                <a:cs typeface="+mn-ea"/>
                <a:sym typeface="+mn-lt"/>
              </a:rPr>
              <a:t>IE9</a:t>
            </a:r>
            <a:r>
              <a:rPr lang="zh-CN" altLang="en-US" sz="1600" dirty="0">
                <a:cs typeface="+mn-ea"/>
                <a:sym typeface="+mn-lt"/>
              </a:rPr>
              <a:t>以上，建议使用</a:t>
            </a:r>
            <a:r>
              <a:rPr lang="en-US" altLang="zh-CN" sz="1600" dirty="0">
                <a:cs typeface="+mn-ea"/>
                <a:sym typeface="+mn-lt"/>
              </a:rPr>
              <a:t>Chrome</a:t>
            </a:r>
            <a:r>
              <a:rPr lang="zh-CN" altLang="en-US" sz="1600" dirty="0">
                <a:cs typeface="+mn-ea"/>
                <a:sym typeface="+mn-lt"/>
              </a:rPr>
              <a:t>、</a:t>
            </a:r>
            <a:r>
              <a:rPr lang="en-US" altLang="zh-CN" sz="1600" dirty="0">
                <a:cs typeface="+mn-ea"/>
                <a:sym typeface="+mn-lt"/>
              </a:rPr>
              <a:t>Firefox</a:t>
            </a:r>
            <a:r>
              <a:rPr lang="zh-CN" altLang="en-US" sz="1600" dirty="0">
                <a:cs typeface="+mn-ea"/>
                <a:sym typeface="+mn-lt"/>
              </a:rPr>
              <a:t>等浏览器</a:t>
            </a:r>
          </a:p>
          <a:p>
            <a:r>
              <a:rPr lang="en-US" altLang="zh-CN" sz="1600" dirty="0">
                <a:cs typeface="+mn-ea"/>
                <a:sym typeface="+mn-lt"/>
              </a:rPr>
              <a:t>√ </a:t>
            </a:r>
            <a:r>
              <a:rPr lang="zh-CN" altLang="en-US" sz="1600" dirty="0">
                <a:cs typeface="+mn-ea"/>
                <a:sym typeface="+mn-lt"/>
              </a:rPr>
              <a:t>目录导航、缩略图导航，页码跳转，放大缩小</a:t>
            </a:r>
          </a:p>
          <a:p>
            <a:r>
              <a:rPr lang="en-US" altLang="zh-CN" sz="1600" dirty="0">
                <a:cs typeface="+mn-ea"/>
                <a:sym typeface="+mn-lt"/>
              </a:rPr>
              <a:t>√ </a:t>
            </a:r>
            <a:r>
              <a:rPr lang="zh-CN" altLang="en-US" sz="1600" dirty="0">
                <a:cs typeface="+mn-ea"/>
                <a:sym typeface="+mn-lt"/>
              </a:rPr>
              <a:t>可实现书内全文检索，并高亮关键词</a:t>
            </a:r>
          </a:p>
          <a:p>
            <a:r>
              <a:rPr lang="en-US" altLang="zh-CN" sz="1600" dirty="0">
                <a:cs typeface="+mn-ea"/>
                <a:sym typeface="+mn-lt"/>
              </a:rPr>
              <a:t>√ </a:t>
            </a:r>
            <a:r>
              <a:rPr lang="zh-CN" altLang="en-US" sz="1600" dirty="0">
                <a:cs typeface="+mn-ea"/>
                <a:sym typeface="+mn-lt"/>
              </a:rPr>
              <a:t>文档动态加载技术，后台将文档碎片化，根据当前预览位置自动加载当前页、后三页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320" y="2490470"/>
            <a:ext cx="9882505" cy="429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爆炸形 1 8"/>
          <p:cNvSpPr/>
          <p:nvPr/>
        </p:nvSpPr>
        <p:spPr>
          <a:xfrm>
            <a:off x="9144021" y="1809739"/>
            <a:ext cx="2713545" cy="1258900"/>
          </a:xfrm>
          <a:prstGeom prst="irregularSeal1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135" b="1" dirty="0">
                <a:cs typeface="+mn-ea"/>
                <a:sym typeface="+mn-lt"/>
              </a:rPr>
              <a:t>在线阅读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矩形 9"/>
          <p:cNvSpPr>
            <a:spLocks noChangeArrowheads="1"/>
          </p:cNvSpPr>
          <p:nvPr/>
        </p:nvSpPr>
        <p:spPr bwMode="auto">
          <a:xfrm>
            <a:off x="527050" y="264160"/>
            <a:ext cx="1142619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cs typeface="+mn-ea"/>
                <a:sym typeface="+mn-lt"/>
              </a:rPr>
              <a:t>用户可以将电子教材下载到阅读器，基于中教图</a:t>
            </a:r>
            <a:r>
              <a:rPr lang="en-US" altLang="zh-CN" sz="1600" dirty="0">
                <a:cs typeface="+mn-ea"/>
                <a:sym typeface="+mn-lt"/>
              </a:rPr>
              <a:t>DRM</a:t>
            </a:r>
            <a:r>
              <a:rPr lang="zh-CN" altLang="en-US" sz="1600" dirty="0">
                <a:cs typeface="+mn-ea"/>
                <a:sym typeface="+mn-lt"/>
              </a:rPr>
              <a:t>体系，下载是“借阅”行为，过期文件会自动失效：</a:t>
            </a:r>
          </a:p>
          <a:p>
            <a:endParaRPr lang="zh-CN" altLang="en-US" sz="1600" dirty="0">
              <a:cs typeface="+mn-ea"/>
              <a:sym typeface="+mn-lt"/>
            </a:endParaRPr>
          </a:p>
          <a:p>
            <a:r>
              <a:rPr lang="en-US" altLang="zh-CN" sz="1600" dirty="0">
                <a:cs typeface="+mn-ea"/>
                <a:sym typeface="+mn-lt"/>
              </a:rPr>
              <a:t>√ </a:t>
            </a:r>
            <a:r>
              <a:rPr lang="zh-CN" altLang="en-US" sz="1600" dirty="0">
                <a:cs typeface="+mn-ea"/>
                <a:sym typeface="+mn-lt"/>
              </a:rPr>
              <a:t>阅读器自动关联</a:t>
            </a:r>
            <a:r>
              <a:rPr lang="en-US" altLang="zh-CN" sz="1600" dirty="0">
                <a:cs typeface="+mn-ea"/>
                <a:sym typeface="+mn-lt"/>
              </a:rPr>
              <a:t>Web</a:t>
            </a:r>
            <a:r>
              <a:rPr lang="zh-CN" altLang="en-US" sz="1600" dirty="0">
                <a:cs typeface="+mn-ea"/>
                <a:sym typeface="+mn-lt"/>
              </a:rPr>
              <a:t>网站，页面唤醒方式启动</a:t>
            </a:r>
          </a:p>
          <a:p>
            <a:r>
              <a:rPr lang="en-US" altLang="zh-CN" sz="1600" dirty="0">
                <a:cs typeface="+mn-ea"/>
                <a:sym typeface="+mn-lt"/>
              </a:rPr>
              <a:t>√ </a:t>
            </a:r>
            <a:r>
              <a:rPr lang="zh-CN" altLang="en-US" sz="1600" dirty="0">
                <a:cs typeface="+mn-ea"/>
                <a:sym typeface="+mn-lt"/>
              </a:rPr>
              <a:t>书架式管理，无需手工管理图书文件</a:t>
            </a:r>
          </a:p>
          <a:p>
            <a:pPr marL="457200" indent="-457200"/>
            <a:r>
              <a:rPr lang="en-US" altLang="zh-CN" sz="1600" dirty="0">
                <a:cs typeface="+mn-ea"/>
                <a:sym typeface="+mn-lt"/>
              </a:rPr>
              <a:t>√</a:t>
            </a:r>
            <a:r>
              <a:rPr lang="zh-CN" altLang="en-US" sz="1600" dirty="0">
                <a:cs typeface="+mn-ea"/>
                <a:sym typeface="+mn-lt"/>
              </a:rPr>
              <a:t>单本电子书每次下载后使用期不超过</a:t>
            </a:r>
            <a:r>
              <a:rPr lang="en-US" altLang="zh-CN" sz="1600" dirty="0">
                <a:cs typeface="+mn-ea"/>
                <a:sym typeface="+mn-lt"/>
              </a:rPr>
              <a:t>30</a:t>
            </a:r>
            <a:r>
              <a:rPr lang="zh-CN" altLang="en-US" sz="1600" dirty="0">
                <a:cs typeface="+mn-ea"/>
                <a:sym typeface="+mn-lt"/>
              </a:rPr>
              <a:t>或者</a:t>
            </a:r>
            <a:r>
              <a:rPr lang="en-US" altLang="zh-CN" sz="1600" dirty="0">
                <a:cs typeface="+mn-ea"/>
                <a:sym typeface="+mn-lt"/>
              </a:rPr>
              <a:t>40</a:t>
            </a:r>
            <a:r>
              <a:rPr lang="zh-CN" altLang="en-US" sz="1600" dirty="0">
                <a:cs typeface="+mn-ea"/>
                <a:sym typeface="+mn-lt"/>
              </a:rPr>
              <a:t>天（根据出版社版权要求），到期前可重新登陆平台下载</a:t>
            </a:r>
          </a:p>
        </p:txBody>
      </p:sp>
      <p:sp>
        <p:nvSpPr>
          <p:cNvPr id="11" name="爆炸形 1 10"/>
          <p:cNvSpPr/>
          <p:nvPr/>
        </p:nvSpPr>
        <p:spPr>
          <a:xfrm>
            <a:off x="9239273" y="1619239"/>
            <a:ext cx="2713547" cy="1233501"/>
          </a:xfrm>
          <a:prstGeom prst="irregularSeal1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135" b="1" dirty="0">
                <a:cs typeface="+mn-ea"/>
                <a:sym typeface="+mn-lt"/>
              </a:rPr>
              <a:t>离线阅读</a:t>
            </a:r>
          </a:p>
        </p:txBody>
      </p:sp>
      <p:sp>
        <p:nvSpPr>
          <p:cNvPr id="5" name="圆角矩形 7">
            <a:extLst>
              <a:ext uri="{FF2B5EF4-FFF2-40B4-BE49-F238E27FC236}">
                <a16:creationId xmlns:a16="http://schemas.microsoft.com/office/drawing/2014/main" xmlns="" id="{D7ACB00C-F3AE-4408-93E2-D9CFF25E0EBE}"/>
              </a:ext>
            </a:extLst>
          </p:cNvPr>
          <p:cNvSpPr/>
          <p:nvPr/>
        </p:nvSpPr>
        <p:spPr>
          <a:xfrm>
            <a:off x="4013195" y="2286141"/>
            <a:ext cx="3024716" cy="5032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书架式管理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186E5C07-02A6-4482-A144-AED7892A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697" y="2997119"/>
            <a:ext cx="1920213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圆角矩形 7">
            <a:extLst>
              <a:ext uri="{FF2B5EF4-FFF2-40B4-BE49-F238E27FC236}">
                <a16:creationId xmlns:a16="http://schemas.microsoft.com/office/drawing/2014/main" xmlns="" id="{6581EF63-988F-44E7-B47D-F13EB9846F6A}"/>
              </a:ext>
            </a:extLst>
          </p:cNvPr>
          <p:cNvSpPr/>
          <p:nvPr/>
        </p:nvSpPr>
        <p:spPr>
          <a:xfrm>
            <a:off x="452994" y="2286142"/>
            <a:ext cx="3024716" cy="5032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定制阅读器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C49A6116-18F5-468A-8BD0-C390CED0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882" y="4645017"/>
            <a:ext cx="3521092" cy="211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4BA30A-7162-4B0B-A5C8-6241BD7537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8" b="11817"/>
          <a:stretch/>
        </p:blipFill>
        <p:spPr>
          <a:xfrm>
            <a:off x="4485736" y="2988848"/>
            <a:ext cx="6300157" cy="326530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Slïḓ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ṡ1íḍè"/>
          <p:cNvSpPr>
            <a:spLocks noGrp="1"/>
          </p:cNvSpPr>
          <p:nvPr>
            <p:ph type="title"/>
          </p:nvPr>
        </p:nvSpPr>
        <p:spPr>
          <a:xfrm>
            <a:off x="4381505" y="2295527"/>
            <a:ext cx="5677105" cy="1133475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市场及用户</a:t>
            </a:r>
          </a:p>
        </p:txBody>
      </p:sp>
      <p:sp>
        <p:nvSpPr>
          <p:cNvPr id="3" name="í$ḻiḋè"/>
          <p:cNvSpPr>
            <a:spLocks noGrp="1"/>
          </p:cNvSpPr>
          <p:nvPr>
            <p:ph type="body" idx="1"/>
          </p:nvPr>
        </p:nvSpPr>
        <p:spPr>
          <a:xfrm>
            <a:off x="4381505" y="3455985"/>
            <a:ext cx="5677105" cy="965763"/>
          </a:xfrm>
        </p:spPr>
        <p:txBody>
          <a:bodyPr>
            <a:normAutofit/>
          </a:bodyPr>
          <a:lstStyle/>
          <a:p>
            <a:pPr lvl="0"/>
            <a:r>
              <a:rPr lang="en-US" altLang="zh-CN" dirty="0">
                <a:cs typeface="+mn-ea"/>
                <a:sym typeface="+mn-lt"/>
              </a:rPr>
              <a:t>Marketing and Clinets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îš1iḍe"/>
          <p:cNvSpPr txBox="1"/>
          <p:nvPr/>
        </p:nvSpPr>
        <p:spPr>
          <a:xfrm>
            <a:off x="2709349" y="3169367"/>
            <a:ext cx="767637" cy="667432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z="1350" spc="75" dirty="0">
                <a:cs typeface="+mn-ea"/>
                <a:sym typeface="+mn-lt"/>
              </a:rPr>
              <a:t>/04</a:t>
            </a:r>
            <a:endParaRPr lang="zh-CN" altLang="en-US" sz="1350" spc="75" dirty="0">
              <a:cs typeface="+mn-ea"/>
              <a:sym typeface="+mn-lt"/>
            </a:endParaRPr>
          </a:p>
        </p:txBody>
      </p:sp>
      <p:cxnSp>
        <p:nvCxnSpPr>
          <p:cNvPr id="6" name="ïṣľiḍé"/>
          <p:cNvCxnSpPr/>
          <p:nvPr/>
        </p:nvCxnSpPr>
        <p:spPr>
          <a:xfrm>
            <a:off x="3938364" y="2967920"/>
            <a:ext cx="0" cy="1026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iṧļîḑe"/>
          <p:cNvGrpSpPr/>
          <p:nvPr/>
        </p:nvGrpSpPr>
        <p:grpSpPr>
          <a:xfrm>
            <a:off x="11328274" y="575309"/>
            <a:ext cx="331532" cy="200024"/>
            <a:chOff x="11134663" y="662990"/>
            <a:chExt cx="331532" cy="200024"/>
          </a:xfrm>
        </p:grpSpPr>
        <p:cxnSp>
          <p:nvCxnSpPr>
            <p:cNvPr id="27" name="íŝliďe"/>
            <p:cNvCxnSpPr/>
            <p:nvPr/>
          </p:nvCxnSpPr>
          <p:spPr>
            <a:xfrm>
              <a:off x="11134663" y="662990"/>
              <a:ext cx="33153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î$ḻïḍe"/>
            <p:cNvCxnSpPr/>
            <p:nvPr/>
          </p:nvCxnSpPr>
          <p:spPr>
            <a:xfrm>
              <a:off x="11134663" y="763002"/>
              <a:ext cx="33153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ïşlîḑe"/>
            <p:cNvCxnSpPr/>
            <p:nvPr/>
          </p:nvCxnSpPr>
          <p:spPr>
            <a:xfrm>
              <a:off x="11134663" y="863014"/>
              <a:ext cx="33153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0455" y="767715"/>
            <a:ext cx="1391285" cy="542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市场概况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95885" y="914400"/>
            <a:ext cx="7489190" cy="5828030"/>
            <a:chOff x="-151" y="1440"/>
            <a:chExt cx="11794" cy="9178"/>
          </a:xfrm>
        </p:grpSpPr>
        <p:pic>
          <p:nvPicPr>
            <p:cNvPr id="26628" name="Picture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1" y="1440"/>
              <a:ext cx="11795" cy="9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3" name="Picture 12" descr="C:\Users\Administrator\Desktop\爱教材平台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018"/>
              <a:ext cx="7938" cy="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6841544" y="2344420"/>
            <a:ext cx="4329376" cy="887730"/>
            <a:chOff x="10754" y="1982"/>
            <a:chExt cx="6818" cy="1398"/>
          </a:xfrm>
        </p:grpSpPr>
        <p:sp>
          <p:nvSpPr>
            <p:cNvPr id="7" name="ïṩḷiďê"/>
            <p:cNvSpPr txBox="1"/>
            <p:nvPr/>
          </p:nvSpPr>
          <p:spPr>
            <a:xfrm>
              <a:off x="11792" y="1982"/>
              <a:ext cx="5478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0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r>
                <a:rPr lang="zh-CN" altLang="en-US" dirty="0">
                  <a:cs typeface="+mn-ea"/>
                  <a:sym typeface="+mn-lt"/>
                </a:rPr>
                <a:t>资源包采购</a:t>
              </a:r>
              <a:endParaRPr lang="en-US" altLang="zh-CN" dirty="0">
                <a:cs typeface="+mn-ea"/>
                <a:sym typeface="+mn-lt"/>
              </a:endParaRPr>
            </a:p>
          </p:txBody>
        </p:sp>
        <p:sp>
          <p:nvSpPr>
            <p:cNvPr id="8" name="íṩḻïḑe"/>
            <p:cNvSpPr txBox="1"/>
            <p:nvPr/>
          </p:nvSpPr>
          <p:spPr>
            <a:xfrm>
              <a:off x="11792" y="2631"/>
              <a:ext cx="5780" cy="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r>
                <a:rPr lang="en-US" altLang="zh-CN" sz="1600" dirty="0">
                  <a:cs typeface="+mn-ea"/>
                  <a:sym typeface="+mn-lt"/>
                </a:rPr>
                <a:t>46</a:t>
              </a:r>
              <a:r>
                <a:rPr lang="zh-CN" altLang="en-US" sz="1600" dirty="0">
                  <a:cs typeface="+mn-ea"/>
                  <a:sym typeface="+mn-lt"/>
                </a:rPr>
                <a:t>家机构订户，超过半数的订户逐年续购新增品类</a:t>
              </a:r>
            </a:p>
          </p:txBody>
        </p:sp>
        <p:sp>
          <p:nvSpPr>
            <p:cNvPr id="10" name="íṧḻîḑé"/>
            <p:cNvSpPr/>
            <p:nvPr/>
          </p:nvSpPr>
          <p:spPr>
            <a:xfrm>
              <a:off x="10754" y="2053"/>
              <a:ext cx="848" cy="848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0000">
                  <a:schemeClr val="accent2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îṥľïḍê"/>
            <p:cNvSpPr/>
            <p:nvPr/>
          </p:nvSpPr>
          <p:spPr>
            <a:xfrm>
              <a:off x="11010" y="2307"/>
              <a:ext cx="336" cy="368"/>
            </a:xfrm>
            <a:custGeom>
              <a:avLst/>
              <a:gdLst>
                <a:gd name="connsiteX0" fmla="*/ 248770 w 495300"/>
                <a:gd name="connsiteY0" fmla="*/ 621 h 542925"/>
                <a:gd name="connsiteX1" fmla="*/ 496420 w 495300"/>
                <a:gd name="connsiteY1" fmla="*/ 248271 h 542925"/>
                <a:gd name="connsiteX2" fmla="*/ 323827 w 495300"/>
                <a:gd name="connsiteY2" fmla="*/ 484396 h 542925"/>
                <a:gd name="connsiteX3" fmla="*/ 346973 w 495300"/>
                <a:gd name="connsiteY3" fmla="*/ 524496 h 542925"/>
                <a:gd name="connsiteX4" fmla="*/ 420220 w 495300"/>
                <a:gd name="connsiteY4" fmla="*/ 524496 h 542925"/>
                <a:gd name="connsiteX5" fmla="*/ 420220 w 495300"/>
                <a:gd name="connsiteY5" fmla="*/ 543546 h 542925"/>
                <a:gd name="connsiteX6" fmla="*/ 77320 w 495300"/>
                <a:gd name="connsiteY6" fmla="*/ 543546 h 542925"/>
                <a:gd name="connsiteX7" fmla="*/ 77320 w 495300"/>
                <a:gd name="connsiteY7" fmla="*/ 524496 h 542925"/>
                <a:gd name="connsiteX8" fmla="*/ 150567 w 495300"/>
                <a:gd name="connsiteY8" fmla="*/ 524496 h 542925"/>
                <a:gd name="connsiteX9" fmla="*/ 173713 w 495300"/>
                <a:gd name="connsiteY9" fmla="*/ 484396 h 542925"/>
                <a:gd name="connsiteX10" fmla="*/ 1120 w 495300"/>
                <a:gd name="connsiteY10" fmla="*/ 248271 h 542925"/>
                <a:gd name="connsiteX11" fmla="*/ 248770 w 495300"/>
                <a:gd name="connsiteY11" fmla="*/ 621 h 542925"/>
                <a:gd name="connsiteX12" fmla="*/ 192763 w 495300"/>
                <a:gd name="connsiteY12" fmla="*/ 489539 h 542925"/>
                <a:gd name="connsiteX13" fmla="*/ 172570 w 495300"/>
                <a:gd name="connsiteY13" fmla="*/ 524496 h 542925"/>
                <a:gd name="connsiteX14" fmla="*/ 324970 w 495300"/>
                <a:gd name="connsiteY14" fmla="*/ 524496 h 542925"/>
                <a:gd name="connsiteX15" fmla="*/ 304777 w 495300"/>
                <a:gd name="connsiteY15" fmla="*/ 489539 h 542925"/>
                <a:gd name="connsiteX16" fmla="*/ 248770 w 495300"/>
                <a:gd name="connsiteY16" fmla="*/ 495921 h 542925"/>
                <a:gd name="connsiteX17" fmla="*/ 192763 w 495300"/>
                <a:gd name="connsiteY17" fmla="*/ 489539 h 542925"/>
                <a:gd name="connsiteX18" fmla="*/ 248770 w 495300"/>
                <a:gd name="connsiteY18" fmla="*/ 143496 h 542925"/>
                <a:gd name="connsiteX19" fmla="*/ 143995 w 495300"/>
                <a:gd name="connsiteY19" fmla="*/ 248271 h 542925"/>
                <a:gd name="connsiteX20" fmla="*/ 248770 w 495300"/>
                <a:gd name="connsiteY20" fmla="*/ 353046 h 542925"/>
                <a:gd name="connsiteX21" fmla="*/ 353545 w 495300"/>
                <a:gd name="connsiteY21" fmla="*/ 248271 h 542925"/>
                <a:gd name="connsiteX22" fmla="*/ 248770 w 495300"/>
                <a:gd name="connsiteY22" fmla="*/ 143496 h 542925"/>
                <a:gd name="connsiteX23" fmla="*/ 367833 w 495300"/>
                <a:gd name="connsiteY23" fmla="*/ 114921 h 542925"/>
                <a:gd name="connsiteX24" fmla="*/ 353545 w 495300"/>
                <a:gd name="connsiteY24" fmla="*/ 129209 h 542925"/>
                <a:gd name="connsiteX25" fmla="*/ 367833 w 495300"/>
                <a:gd name="connsiteY25" fmla="*/ 143496 h 542925"/>
                <a:gd name="connsiteX26" fmla="*/ 382120 w 495300"/>
                <a:gd name="connsiteY26" fmla="*/ 129209 h 542925"/>
                <a:gd name="connsiteX27" fmla="*/ 367833 w 495300"/>
                <a:gd name="connsiteY27" fmla="*/ 114921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5300" h="542925">
                  <a:moveTo>
                    <a:pt x="248770" y="621"/>
                  </a:moveTo>
                  <a:cubicBezTo>
                    <a:pt x="385549" y="621"/>
                    <a:pt x="496420" y="111492"/>
                    <a:pt x="496420" y="248271"/>
                  </a:cubicBezTo>
                  <a:cubicBezTo>
                    <a:pt x="496420" y="358856"/>
                    <a:pt x="423935" y="452582"/>
                    <a:pt x="323827" y="484396"/>
                  </a:cubicBezTo>
                  <a:lnTo>
                    <a:pt x="346973" y="524496"/>
                  </a:lnTo>
                  <a:lnTo>
                    <a:pt x="420220" y="524496"/>
                  </a:lnTo>
                  <a:lnTo>
                    <a:pt x="420220" y="543546"/>
                  </a:lnTo>
                  <a:lnTo>
                    <a:pt x="77320" y="543546"/>
                  </a:lnTo>
                  <a:lnTo>
                    <a:pt x="77320" y="524496"/>
                  </a:lnTo>
                  <a:lnTo>
                    <a:pt x="150567" y="524496"/>
                  </a:lnTo>
                  <a:lnTo>
                    <a:pt x="173713" y="484396"/>
                  </a:lnTo>
                  <a:cubicBezTo>
                    <a:pt x="73605" y="452582"/>
                    <a:pt x="1120" y="358856"/>
                    <a:pt x="1120" y="248271"/>
                  </a:cubicBezTo>
                  <a:cubicBezTo>
                    <a:pt x="1120" y="111492"/>
                    <a:pt x="111991" y="621"/>
                    <a:pt x="248770" y="621"/>
                  </a:cubicBezTo>
                  <a:close/>
                  <a:moveTo>
                    <a:pt x="192763" y="489539"/>
                  </a:moveTo>
                  <a:lnTo>
                    <a:pt x="172570" y="524496"/>
                  </a:lnTo>
                  <a:lnTo>
                    <a:pt x="324970" y="524496"/>
                  </a:lnTo>
                  <a:lnTo>
                    <a:pt x="304777" y="489539"/>
                  </a:lnTo>
                  <a:cubicBezTo>
                    <a:pt x="286775" y="493730"/>
                    <a:pt x="268010" y="495921"/>
                    <a:pt x="248770" y="495921"/>
                  </a:cubicBezTo>
                  <a:cubicBezTo>
                    <a:pt x="229530" y="495921"/>
                    <a:pt x="210765" y="493730"/>
                    <a:pt x="192763" y="489539"/>
                  </a:cubicBezTo>
                  <a:close/>
                  <a:moveTo>
                    <a:pt x="248770" y="143496"/>
                  </a:moveTo>
                  <a:cubicBezTo>
                    <a:pt x="190858" y="143496"/>
                    <a:pt x="143995" y="190359"/>
                    <a:pt x="143995" y="248271"/>
                  </a:cubicBezTo>
                  <a:cubicBezTo>
                    <a:pt x="143995" y="306183"/>
                    <a:pt x="190858" y="353046"/>
                    <a:pt x="248770" y="353046"/>
                  </a:cubicBezTo>
                  <a:cubicBezTo>
                    <a:pt x="306682" y="353046"/>
                    <a:pt x="353545" y="306183"/>
                    <a:pt x="353545" y="248271"/>
                  </a:cubicBezTo>
                  <a:cubicBezTo>
                    <a:pt x="353545" y="190359"/>
                    <a:pt x="306682" y="143496"/>
                    <a:pt x="248770" y="143496"/>
                  </a:cubicBezTo>
                  <a:close/>
                  <a:moveTo>
                    <a:pt x="367833" y="114921"/>
                  </a:moveTo>
                  <a:cubicBezTo>
                    <a:pt x="359927" y="114921"/>
                    <a:pt x="353545" y="121303"/>
                    <a:pt x="353545" y="129209"/>
                  </a:cubicBezTo>
                  <a:cubicBezTo>
                    <a:pt x="353545" y="137114"/>
                    <a:pt x="359927" y="143496"/>
                    <a:pt x="367833" y="143496"/>
                  </a:cubicBezTo>
                  <a:cubicBezTo>
                    <a:pt x="375738" y="143496"/>
                    <a:pt x="382120" y="137114"/>
                    <a:pt x="382120" y="129209"/>
                  </a:cubicBezTo>
                  <a:cubicBezTo>
                    <a:pt x="382120" y="121303"/>
                    <a:pt x="375738" y="114921"/>
                    <a:pt x="367833" y="114921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5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41552" y="4003040"/>
            <a:ext cx="4444303" cy="695325"/>
            <a:chOff x="9329" y="3950"/>
            <a:chExt cx="6999" cy="1095"/>
          </a:xfrm>
        </p:grpSpPr>
        <p:sp>
          <p:nvSpPr>
            <p:cNvPr id="4" name="íş1ïḍé"/>
            <p:cNvSpPr txBox="1"/>
            <p:nvPr/>
          </p:nvSpPr>
          <p:spPr>
            <a:xfrm>
              <a:off x="10347" y="3950"/>
              <a:ext cx="5478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0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r>
                <a:rPr lang="zh-CN" altLang="en-US" dirty="0">
                  <a:cs typeface="+mn-ea"/>
                  <a:sym typeface="+mn-lt"/>
                </a:rPr>
                <a:t>数据库试用</a:t>
              </a:r>
              <a:endParaRPr lang="en-US" altLang="zh-CN" dirty="0">
                <a:cs typeface="+mn-ea"/>
                <a:sym typeface="+mn-lt"/>
              </a:endParaRPr>
            </a:p>
          </p:txBody>
        </p:sp>
        <p:sp>
          <p:nvSpPr>
            <p:cNvPr id="5" name="ïṣḻîḑe"/>
            <p:cNvSpPr txBox="1"/>
            <p:nvPr/>
          </p:nvSpPr>
          <p:spPr>
            <a:xfrm>
              <a:off x="10347" y="4599"/>
              <a:ext cx="5981" cy="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r>
                <a:rPr lang="en-US" altLang="zh-CN" sz="1600" dirty="0">
                  <a:cs typeface="+mn-ea"/>
                  <a:sym typeface="+mn-lt"/>
                </a:rPr>
                <a:t>180</a:t>
              </a:r>
              <a:r>
                <a:rPr lang="zh-CN" altLang="en-US" sz="1600" dirty="0">
                  <a:cs typeface="+mn-ea"/>
                  <a:sym typeface="+mn-lt"/>
                </a:rPr>
                <a:t>多家国内高校及科研用户开通试用</a:t>
              </a:r>
            </a:p>
          </p:txBody>
        </p:sp>
        <p:sp>
          <p:nvSpPr>
            <p:cNvPr id="13" name="î$ľïḍè"/>
            <p:cNvSpPr/>
            <p:nvPr/>
          </p:nvSpPr>
          <p:spPr>
            <a:xfrm>
              <a:off x="9329" y="4090"/>
              <a:ext cx="848" cy="848"/>
            </a:xfrm>
            <a:prstGeom prst="ellipse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60000">
                  <a:schemeClr val="accent3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3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îşḻîde"/>
            <p:cNvSpPr/>
            <p:nvPr/>
          </p:nvSpPr>
          <p:spPr>
            <a:xfrm>
              <a:off x="9569" y="4387"/>
              <a:ext cx="368" cy="306"/>
            </a:xfrm>
            <a:custGeom>
              <a:avLst/>
              <a:gdLst>
                <a:gd name="connsiteX0" fmla="*/ 483573 w 526297"/>
                <a:gd name="connsiteY0" fmla="*/ 133971 h 438150"/>
                <a:gd name="connsiteX1" fmla="*/ 527674 w 526297"/>
                <a:gd name="connsiteY1" fmla="*/ 178072 h 438150"/>
                <a:gd name="connsiteX2" fmla="*/ 527579 w 526297"/>
                <a:gd name="connsiteY2" fmla="*/ 181501 h 438150"/>
                <a:gd name="connsiteX3" fmla="*/ 514244 w 526297"/>
                <a:gd name="connsiteY3" fmla="*/ 355237 h 438150"/>
                <a:gd name="connsiteX4" fmla="*/ 485764 w 526297"/>
                <a:gd name="connsiteY4" fmla="*/ 381621 h 438150"/>
                <a:gd name="connsiteX5" fmla="*/ 454998 w 526297"/>
                <a:gd name="connsiteY5" fmla="*/ 381621 h 438150"/>
                <a:gd name="connsiteX6" fmla="*/ 454998 w 526297"/>
                <a:gd name="connsiteY6" fmla="*/ 438771 h 438150"/>
                <a:gd name="connsiteX7" fmla="*/ 435948 w 526297"/>
                <a:gd name="connsiteY7" fmla="*/ 438771 h 438150"/>
                <a:gd name="connsiteX8" fmla="*/ 435948 w 526297"/>
                <a:gd name="connsiteY8" fmla="*/ 381621 h 438150"/>
                <a:gd name="connsiteX9" fmla="*/ 93048 w 526297"/>
                <a:gd name="connsiteY9" fmla="*/ 381621 h 438150"/>
                <a:gd name="connsiteX10" fmla="*/ 93048 w 526297"/>
                <a:gd name="connsiteY10" fmla="*/ 438771 h 438150"/>
                <a:gd name="connsiteX11" fmla="*/ 73998 w 526297"/>
                <a:gd name="connsiteY11" fmla="*/ 438771 h 438150"/>
                <a:gd name="connsiteX12" fmla="*/ 73998 w 526297"/>
                <a:gd name="connsiteY12" fmla="*/ 381621 h 438150"/>
                <a:gd name="connsiteX13" fmla="*/ 43328 w 526297"/>
                <a:gd name="connsiteY13" fmla="*/ 381621 h 438150"/>
                <a:gd name="connsiteX14" fmla="*/ 14848 w 526297"/>
                <a:gd name="connsiteY14" fmla="*/ 355237 h 438150"/>
                <a:gd name="connsiteX15" fmla="*/ 1513 w 526297"/>
                <a:gd name="connsiteY15" fmla="*/ 181501 h 438150"/>
                <a:gd name="connsiteX16" fmla="*/ 42089 w 526297"/>
                <a:gd name="connsiteY16" fmla="*/ 134162 h 438150"/>
                <a:gd name="connsiteX17" fmla="*/ 45518 w 526297"/>
                <a:gd name="connsiteY17" fmla="*/ 134066 h 438150"/>
                <a:gd name="connsiteX18" fmla="*/ 101906 w 526297"/>
                <a:gd name="connsiteY18" fmla="*/ 180834 h 438150"/>
                <a:gd name="connsiteX19" fmla="*/ 121623 w 526297"/>
                <a:gd name="connsiteY19" fmla="*/ 286371 h 438150"/>
                <a:gd name="connsiteX20" fmla="*/ 407373 w 526297"/>
                <a:gd name="connsiteY20" fmla="*/ 286371 h 438150"/>
                <a:gd name="connsiteX21" fmla="*/ 427185 w 526297"/>
                <a:gd name="connsiteY21" fmla="*/ 180739 h 438150"/>
                <a:gd name="connsiteX22" fmla="*/ 483573 w 526297"/>
                <a:gd name="connsiteY22" fmla="*/ 133971 h 438150"/>
                <a:gd name="connsiteX23" fmla="*/ 416898 w 526297"/>
                <a:gd name="connsiteY23" fmla="*/ 621 h 438150"/>
                <a:gd name="connsiteX24" fmla="*/ 483573 w 526297"/>
                <a:gd name="connsiteY24" fmla="*/ 67296 h 438150"/>
                <a:gd name="connsiteX25" fmla="*/ 483573 w 526297"/>
                <a:gd name="connsiteY25" fmla="*/ 115397 h 438150"/>
                <a:gd name="connsiteX26" fmla="*/ 476429 w 526297"/>
                <a:gd name="connsiteY26" fmla="*/ 114921 h 438150"/>
                <a:gd name="connsiteX27" fmla="*/ 412040 w 526297"/>
                <a:gd name="connsiteY27" fmla="*/ 166451 h 438150"/>
                <a:gd name="connsiteX28" fmla="*/ 411564 w 526297"/>
                <a:gd name="connsiteY28" fmla="*/ 168737 h 438150"/>
                <a:gd name="connsiteX29" fmla="*/ 393086 w 526297"/>
                <a:gd name="connsiteY29" fmla="*/ 267321 h 438150"/>
                <a:gd name="connsiteX30" fmla="*/ 135911 w 526297"/>
                <a:gd name="connsiteY30" fmla="*/ 267321 h 438150"/>
                <a:gd name="connsiteX31" fmla="*/ 117432 w 526297"/>
                <a:gd name="connsiteY31" fmla="*/ 168737 h 438150"/>
                <a:gd name="connsiteX32" fmla="*/ 52567 w 526297"/>
                <a:gd name="connsiteY32" fmla="*/ 114921 h 438150"/>
                <a:gd name="connsiteX33" fmla="*/ 54948 w 526297"/>
                <a:gd name="connsiteY33" fmla="*/ 67296 h 438150"/>
                <a:gd name="connsiteX34" fmla="*/ 121623 w 526297"/>
                <a:gd name="connsiteY34" fmla="*/ 621 h 438150"/>
                <a:gd name="connsiteX35" fmla="*/ 416898 w 526297"/>
                <a:gd name="connsiteY35" fmla="*/ 621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26297" h="438150">
                  <a:moveTo>
                    <a:pt x="483573" y="133971"/>
                  </a:moveTo>
                  <a:cubicBezTo>
                    <a:pt x="507957" y="133971"/>
                    <a:pt x="527674" y="153688"/>
                    <a:pt x="527674" y="178072"/>
                  </a:cubicBezTo>
                  <a:cubicBezTo>
                    <a:pt x="527674" y="179215"/>
                    <a:pt x="527674" y="180358"/>
                    <a:pt x="527579" y="181501"/>
                  </a:cubicBezTo>
                  <a:lnTo>
                    <a:pt x="514244" y="355237"/>
                  </a:lnTo>
                  <a:cubicBezTo>
                    <a:pt x="513101" y="370096"/>
                    <a:pt x="500718" y="381621"/>
                    <a:pt x="485764" y="381621"/>
                  </a:cubicBezTo>
                  <a:lnTo>
                    <a:pt x="454998" y="381621"/>
                  </a:lnTo>
                  <a:lnTo>
                    <a:pt x="454998" y="438771"/>
                  </a:lnTo>
                  <a:lnTo>
                    <a:pt x="435948" y="438771"/>
                  </a:lnTo>
                  <a:lnTo>
                    <a:pt x="435948" y="381621"/>
                  </a:lnTo>
                  <a:lnTo>
                    <a:pt x="93048" y="381621"/>
                  </a:lnTo>
                  <a:lnTo>
                    <a:pt x="93048" y="438771"/>
                  </a:lnTo>
                  <a:lnTo>
                    <a:pt x="73998" y="438771"/>
                  </a:lnTo>
                  <a:lnTo>
                    <a:pt x="73998" y="381621"/>
                  </a:lnTo>
                  <a:lnTo>
                    <a:pt x="43328" y="381621"/>
                  </a:lnTo>
                  <a:cubicBezTo>
                    <a:pt x="28373" y="381621"/>
                    <a:pt x="15991" y="370096"/>
                    <a:pt x="14848" y="355237"/>
                  </a:cubicBezTo>
                  <a:lnTo>
                    <a:pt x="1513" y="181501"/>
                  </a:lnTo>
                  <a:cubicBezTo>
                    <a:pt x="-392" y="157212"/>
                    <a:pt x="17801" y="135971"/>
                    <a:pt x="42089" y="134162"/>
                  </a:cubicBezTo>
                  <a:cubicBezTo>
                    <a:pt x="43232" y="134066"/>
                    <a:pt x="44375" y="134066"/>
                    <a:pt x="45518" y="134066"/>
                  </a:cubicBezTo>
                  <a:cubicBezTo>
                    <a:pt x="73141" y="134066"/>
                    <a:pt x="96858" y="153688"/>
                    <a:pt x="101906" y="180834"/>
                  </a:cubicBezTo>
                  <a:lnTo>
                    <a:pt x="121623" y="286371"/>
                  </a:lnTo>
                  <a:lnTo>
                    <a:pt x="407373" y="286371"/>
                  </a:lnTo>
                  <a:lnTo>
                    <a:pt x="427185" y="180739"/>
                  </a:lnTo>
                  <a:cubicBezTo>
                    <a:pt x="432233" y="153592"/>
                    <a:pt x="455951" y="133971"/>
                    <a:pt x="483573" y="133971"/>
                  </a:cubicBezTo>
                  <a:close/>
                  <a:moveTo>
                    <a:pt x="416898" y="621"/>
                  </a:moveTo>
                  <a:cubicBezTo>
                    <a:pt x="453760" y="621"/>
                    <a:pt x="483573" y="30434"/>
                    <a:pt x="483573" y="67296"/>
                  </a:cubicBezTo>
                  <a:lnTo>
                    <a:pt x="483573" y="115397"/>
                  </a:lnTo>
                  <a:cubicBezTo>
                    <a:pt x="481192" y="115112"/>
                    <a:pt x="478811" y="114921"/>
                    <a:pt x="476429" y="114921"/>
                  </a:cubicBezTo>
                  <a:cubicBezTo>
                    <a:pt x="445473" y="114921"/>
                    <a:pt x="418803" y="136448"/>
                    <a:pt x="412040" y="166451"/>
                  </a:cubicBezTo>
                  <a:lnTo>
                    <a:pt x="411564" y="168737"/>
                  </a:lnTo>
                  <a:lnTo>
                    <a:pt x="393086" y="267321"/>
                  </a:lnTo>
                  <a:lnTo>
                    <a:pt x="135911" y="267321"/>
                  </a:lnTo>
                  <a:lnTo>
                    <a:pt x="117432" y="168737"/>
                  </a:lnTo>
                  <a:cubicBezTo>
                    <a:pt x="111622" y="137495"/>
                    <a:pt x="84285" y="114921"/>
                    <a:pt x="52567" y="114921"/>
                  </a:cubicBezTo>
                  <a:lnTo>
                    <a:pt x="54948" y="67296"/>
                  </a:lnTo>
                  <a:cubicBezTo>
                    <a:pt x="54948" y="30434"/>
                    <a:pt x="84761" y="621"/>
                    <a:pt x="121623" y="621"/>
                  </a:cubicBezTo>
                  <a:lnTo>
                    <a:pt x="416898" y="621"/>
                  </a:lnTo>
                  <a:close/>
                </a:path>
              </a:pathLst>
            </a:custGeom>
            <a:solidFill>
              <a:srgbClr val="FFFFFF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3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3905" t="22826" r="12228" b="34827"/>
          <a:stretch>
            <a:fillRect/>
          </a:stretch>
        </p:blipFill>
        <p:spPr>
          <a:xfrm>
            <a:off x="10774680" y="419259"/>
            <a:ext cx="1211580" cy="4567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913680" y="2506105"/>
            <a:ext cx="10858500" cy="3581641"/>
            <a:chOff x="635006" y="2107959"/>
            <a:chExt cx="10858500" cy="358164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F28FFF04-DD0E-4E1F-9E62-C34C4F7852C0}"/>
                </a:ext>
              </a:extLst>
            </p:cNvPr>
            <p:cNvGrpSpPr/>
            <p:nvPr/>
          </p:nvGrpSpPr>
          <p:grpSpPr>
            <a:xfrm>
              <a:off x="6359001" y="2107959"/>
              <a:ext cx="4782597" cy="2969933"/>
              <a:chOff x="6359001" y="2064417"/>
              <a:chExt cx="4782597" cy="2969933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xmlns="" id="{4571B136-A7BC-4504-9836-CC4F9B79A76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75175" y="2064417"/>
                <a:ext cx="540002" cy="540000"/>
                <a:chOff x="1902915" y="1494336"/>
                <a:chExt cx="444222" cy="444220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xmlns="" id="{E2D8D59E-4866-4CF4-915F-F4552E4D080B}"/>
                    </a:ext>
                  </a:extLst>
                </p:cNvPr>
                <p:cNvSpPr/>
                <p:nvPr/>
              </p:nvSpPr>
              <p:spPr>
                <a:xfrm>
                  <a:off x="1902915" y="1494336"/>
                  <a:ext cx="444222" cy="444220"/>
                </a:xfrm>
                <a:prstGeom prst="ellipse">
                  <a:avLst/>
                </a:prstGeom>
                <a:solidFill>
                  <a:schemeClr val="accent2"/>
                </a:solidFill>
                <a:ln w="12700" cap="rnd">
                  <a:noFill/>
                  <a:prstDash val="solid"/>
                  <a:round/>
                  <a:headEnd/>
                  <a:tailEnd/>
                </a:ln>
                <a:effectLst>
                  <a:outerShdw blurRad="254000" dist="127000" algn="ctr" rotWithShape="0">
                    <a:schemeClr val="accent2">
                      <a:alpha val="3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4354"/>
                  <a:endParaRPr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任意多边形 21">
                  <a:extLst>
                    <a:ext uri="{FF2B5EF4-FFF2-40B4-BE49-F238E27FC236}">
                      <a16:creationId xmlns:a16="http://schemas.microsoft.com/office/drawing/2014/main" xmlns="" id="{0F270C74-B8C3-46F0-9742-203E211D0012}"/>
                    </a:ext>
                  </a:extLst>
                </p:cNvPr>
                <p:cNvSpPr/>
                <p:nvPr/>
              </p:nvSpPr>
              <p:spPr bwMode="auto">
                <a:xfrm>
                  <a:off x="2008941" y="1609391"/>
                  <a:ext cx="205561" cy="171132"/>
                </a:xfrm>
                <a:custGeom>
                  <a:avLst/>
                  <a:gdLst>
                    <a:gd name="connsiteX0" fmla="*/ 483573 w 526297"/>
                    <a:gd name="connsiteY0" fmla="*/ 133971 h 438150"/>
                    <a:gd name="connsiteX1" fmla="*/ 527674 w 526297"/>
                    <a:gd name="connsiteY1" fmla="*/ 178072 h 438150"/>
                    <a:gd name="connsiteX2" fmla="*/ 527579 w 526297"/>
                    <a:gd name="connsiteY2" fmla="*/ 181501 h 438150"/>
                    <a:gd name="connsiteX3" fmla="*/ 514244 w 526297"/>
                    <a:gd name="connsiteY3" fmla="*/ 355237 h 438150"/>
                    <a:gd name="connsiteX4" fmla="*/ 485764 w 526297"/>
                    <a:gd name="connsiteY4" fmla="*/ 381621 h 438150"/>
                    <a:gd name="connsiteX5" fmla="*/ 454998 w 526297"/>
                    <a:gd name="connsiteY5" fmla="*/ 381621 h 438150"/>
                    <a:gd name="connsiteX6" fmla="*/ 454998 w 526297"/>
                    <a:gd name="connsiteY6" fmla="*/ 438771 h 438150"/>
                    <a:gd name="connsiteX7" fmla="*/ 435948 w 526297"/>
                    <a:gd name="connsiteY7" fmla="*/ 438771 h 438150"/>
                    <a:gd name="connsiteX8" fmla="*/ 435948 w 526297"/>
                    <a:gd name="connsiteY8" fmla="*/ 381621 h 438150"/>
                    <a:gd name="connsiteX9" fmla="*/ 93048 w 526297"/>
                    <a:gd name="connsiteY9" fmla="*/ 381621 h 438150"/>
                    <a:gd name="connsiteX10" fmla="*/ 93048 w 526297"/>
                    <a:gd name="connsiteY10" fmla="*/ 438771 h 438150"/>
                    <a:gd name="connsiteX11" fmla="*/ 73998 w 526297"/>
                    <a:gd name="connsiteY11" fmla="*/ 438771 h 438150"/>
                    <a:gd name="connsiteX12" fmla="*/ 73998 w 526297"/>
                    <a:gd name="connsiteY12" fmla="*/ 381621 h 438150"/>
                    <a:gd name="connsiteX13" fmla="*/ 43328 w 526297"/>
                    <a:gd name="connsiteY13" fmla="*/ 381621 h 438150"/>
                    <a:gd name="connsiteX14" fmla="*/ 14848 w 526297"/>
                    <a:gd name="connsiteY14" fmla="*/ 355237 h 438150"/>
                    <a:gd name="connsiteX15" fmla="*/ 1513 w 526297"/>
                    <a:gd name="connsiteY15" fmla="*/ 181501 h 438150"/>
                    <a:gd name="connsiteX16" fmla="*/ 42089 w 526297"/>
                    <a:gd name="connsiteY16" fmla="*/ 134162 h 438150"/>
                    <a:gd name="connsiteX17" fmla="*/ 45518 w 526297"/>
                    <a:gd name="connsiteY17" fmla="*/ 134066 h 438150"/>
                    <a:gd name="connsiteX18" fmla="*/ 101906 w 526297"/>
                    <a:gd name="connsiteY18" fmla="*/ 180834 h 438150"/>
                    <a:gd name="connsiteX19" fmla="*/ 121623 w 526297"/>
                    <a:gd name="connsiteY19" fmla="*/ 286371 h 438150"/>
                    <a:gd name="connsiteX20" fmla="*/ 407373 w 526297"/>
                    <a:gd name="connsiteY20" fmla="*/ 286371 h 438150"/>
                    <a:gd name="connsiteX21" fmla="*/ 427185 w 526297"/>
                    <a:gd name="connsiteY21" fmla="*/ 180739 h 438150"/>
                    <a:gd name="connsiteX22" fmla="*/ 483573 w 526297"/>
                    <a:gd name="connsiteY22" fmla="*/ 133971 h 438150"/>
                    <a:gd name="connsiteX23" fmla="*/ 416898 w 526297"/>
                    <a:gd name="connsiteY23" fmla="*/ 621 h 438150"/>
                    <a:gd name="connsiteX24" fmla="*/ 483573 w 526297"/>
                    <a:gd name="connsiteY24" fmla="*/ 67296 h 438150"/>
                    <a:gd name="connsiteX25" fmla="*/ 483573 w 526297"/>
                    <a:gd name="connsiteY25" fmla="*/ 115397 h 438150"/>
                    <a:gd name="connsiteX26" fmla="*/ 476429 w 526297"/>
                    <a:gd name="connsiteY26" fmla="*/ 114921 h 438150"/>
                    <a:gd name="connsiteX27" fmla="*/ 412040 w 526297"/>
                    <a:gd name="connsiteY27" fmla="*/ 166451 h 438150"/>
                    <a:gd name="connsiteX28" fmla="*/ 411564 w 526297"/>
                    <a:gd name="connsiteY28" fmla="*/ 168737 h 438150"/>
                    <a:gd name="connsiteX29" fmla="*/ 393086 w 526297"/>
                    <a:gd name="connsiteY29" fmla="*/ 267321 h 438150"/>
                    <a:gd name="connsiteX30" fmla="*/ 135911 w 526297"/>
                    <a:gd name="connsiteY30" fmla="*/ 267321 h 438150"/>
                    <a:gd name="connsiteX31" fmla="*/ 117432 w 526297"/>
                    <a:gd name="connsiteY31" fmla="*/ 168737 h 438150"/>
                    <a:gd name="connsiteX32" fmla="*/ 52567 w 526297"/>
                    <a:gd name="connsiteY32" fmla="*/ 114921 h 438150"/>
                    <a:gd name="connsiteX33" fmla="*/ 54948 w 526297"/>
                    <a:gd name="connsiteY33" fmla="*/ 67296 h 438150"/>
                    <a:gd name="connsiteX34" fmla="*/ 121623 w 526297"/>
                    <a:gd name="connsiteY34" fmla="*/ 621 h 438150"/>
                    <a:gd name="connsiteX35" fmla="*/ 416898 w 526297"/>
                    <a:gd name="connsiteY35" fmla="*/ 621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6297" h="438150">
                      <a:moveTo>
                        <a:pt x="483573" y="133971"/>
                      </a:moveTo>
                      <a:cubicBezTo>
                        <a:pt x="507957" y="133971"/>
                        <a:pt x="527674" y="153688"/>
                        <a:pt x="527674" y="178072"/>
                      </a:cubicBezTo>
                      <a:cubicBezTo>
                        <a:pt x="527674" y="179215"/>
                        <a:pt x="527674" y="180358"/>
                        <a:pt x="527579" y="181501"/>
                      </a:cubicBezTo>
                      <a:lnTo>
                        <a:pt x="514244" y="355237"/>
                      </a:lnTo>
                      <a:cubicBezTo>
                        <a:pt x="513101" y="370096"/>
                        <a:pt x="500718" y="381621"/>
                        <a:pt x="485764" y="381621"/>
                      </a:cubicBezTo>
                      <a:lnTo>
                        <a:pt x="454998" y="381621"/>
                      </a:lnTo>
                      <a:lnTo>
                        <a:pt x="454998" y="438771"/>
                      </a:lnTo>
                      <a:lnTo>
                        <a:pt x="435948" y="438771"/>
                      </a:lnTo>
                      <a:lnTo>
                        <a:pt x="435948" y="381621"/>
                      </a:lnTo>
                      <a:lnTo>
                        <a:pt x="93048" y="381621"/>
                      </a:lnTo>
                      <a:lnTo>
                        <a:pt x="93048" y="438771"/>
                      </a:lnTo>
                      <a:lnTo>
                        <a:pt x="73998" y="438771"/>
                      </a:lnTo>
                      <a:lnTo>
                        <a:pt x="73998" y="381621"/>
                      </a:lnTo>
                      <a:lnTo>
                        <a:pt x="43328" y="381621"/>
                      </a:lnTo>
                      <a:cubicBezTo>
                        <a:pt x="28373" y="381621"/>
                        <a:pt x="15991" y="370096"/>
                        <a:pt x="14848" y="355237"/>
                      </a:cubicBezTo>
                      <a:lnTo>
                        <a:pt x="1513" y="181501"/>
                      </a:lnTo>
                      <a:cubicBezTo>
                        <a:pt x="-392" y="157212"/>
                        <a:pt x="17801" y="135971"/>
                        <a:pt x="42089" y="134162"/>
                      </a:cubicBezTo>
                      <a:cubicBezTo>
                        <a:pt x="43232" y="134066"/>
                        <a:pt x="44375" y="134066"/>
                        <a:pt x="45518" y="134066"/>
                      </a:cubicBezTo>
                      <a:cubicBezTo>
                        <a:pt x="73141" y="134066"/>
                        <a:pt x="96858" y="153688"/>
                        <a:pt x="101906" y="180834"/>
                      </a:cubicBezTo>
                      <a:lnTo>
                        <a:pt x="121623" y="286371"/>
                      </a:lnTo>
                      <a:lnTo>
                        <a:pt x="407373" y="286371"/>
                      </a:lnTo>
                      <a:lnTo>
                        <a:pt x="427185" y="180739"/>
                      </a:lnTo>
                      <a:cubicBezTo>
                        <a:pt x="432233" y="153592"/>
                        <a:pt x="455951" y="133971"/>
                        <a:pt x="483573" y="133971"/>
                      </a:cubicBezTo>
                      <a:close/>
                      <a:moveTo>
                        <a:pt x="416898" y="621"/>
                      </a:moveTo>
                      <a:cubicBezTo>
                        <a:pt x="453760" y="621"/>
                        <a:pt x="483573" y="30434"/>
                        <a:pt x="483573" y="67296"/>
                      </a:cubicBezTo>
                      <a:lnTo>
                        <a:pt x="483573" y="115397"/>
                      </a:lnTo>
                      <a:cubicBezTo>
                        <a:pt x="481192" y="115112"/>
                        <a:pt x="478811" y="114921"/>
                        <a:pt x="476429" y="114921"/>
                      </a:cubicBezTo>
                      <a:cubicBezTo>
                        <a:pt x="445473" y="114921"/>
                        <a:pt x="418803" y="136448"/>
                        <a:pt x="412040" y="166451"/>
                      </a:cubicBezTo>
                      <a:lnTo>
                        <a:pt x="411564" y="168737"/>
                      </a:lnTo>
                      <a:lnTo>
                        <a:pt x="393086" y="267321"/>
                      </a:lnTo>
                      <a:lnTo>
                        <a:pt x="135911" y="267321"/>
                      </a:lnTo>
                      <a:lnTo>
                        <a:pt x="117432" y="168737"/>
                      </a:lnTo>
                      <a:cubicBezTo>
                        <a:pt x="111622" y="137495"/>
                        <a:pt x="84285" y="114921"/>
                        <a:pt x="52567" y="114921"/>
                      </a:cubicBezTo>
                      <a:lnTo>
                        <a:pt x="54948" y="67296"/>
                      </a:lnTo>
                      <a:cubicBezTo>
                        <a:pt x="54948" y="30434"/>
                        <a:pt x="84761" y="621"/>
                        <a:pt x="121623" y="621"/>
                      </a:cubicBezTo>
                      <a:lnTo>
                        <a:pt x="416898" y="6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xmlns="" id="{CC544447-C53D-4A0B-B379-5C538FD708DC}"/>
                  </a:ext>
                </a:extLst>
              </p:cNvPr>
              <p:cNvSpPr/>
              <p:nvPr/>
            </p:nvSpPr>
            <p:spPr>
              <a:xfrm flipH="1">
                <a:off x="7123760" y="2127446"/>
                <a:ext cx="4017838" cy="541906"/>
              </a:xfrm>
              <a:prstGeom prst="rect">
                <a:avLst/>
              </a:prstGeom>
              <a:noFill/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ctr" anchorCtr="0" forceAA="0" compatLnSpc="1">
                <a:no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zh-CN" altLang="en-US" b="1" dirty="0">
                    <a:solidFill>
                      <a:schemeClr val="tx1"/>
                    </a:solidFill>
                  </a:rPr>
                  <a:t>高科联盟用户</a:t>
                </a:r>
                <a:endParaRPr lang="en-US" altLang="zh-CN" b="1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北京化工大学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北京科技大学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北京林业大学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西安电子科技大学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燕山大学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中中国地质大学（北京）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华北电力大学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中国矿业大学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、中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国石油大学（北京）</a:t>
                </a:r>
                <a:endParaRPr lang="zh-CN" altLang="zh-CN" dirty="0">
                  <a:latin typeface="Arial" panose="020B0604020202020204" pitchFamily="34" charset="0"/>
                </a:endParaRPr>
              </a:p>
              <a:p>
                <a:pPr algn="l">
                  <a:lnSpc>
                    <a:spcPct val="130000"/>
                  </a:lnSpc>
                </a:pPr>
                <a:endParaRPr lang="en-US" altLang="zh-CN" sz="11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xmlns="" id="{2DFC574B-0E9E-4677-967A-37CA63C911C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75175" y="3169006"/>
                <a:ext cx="540002" cy="540000"/>
                <a:chOff x="2705918" y="1494336"/>
                <a:chExt cx="444222" cy="444220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xmlns="" id="{2478701E-1A7F-4F24-AAC0-418096E52471}"/>
                    </a:ext>
                  </a:extLst>
                </p:cNvPr>
                <p:cNvSpPr/>
                <p:nvPr/>
              </p:nvSpPr>
              <p:spPr>
                <a:xfrm>
                  <a:off x="2705918" y="1494336"/>
                  <a:ext cx="444222" cy="444220"/>
                </a:xfrm>
                <a:prstGeom prst="ellipse">
                  <a:avLst/>
                </a:prstGeom>
                <a:solidFill>
                  <a:srgbClr val="FF9900"/>
                </a:solidFill>
                <a:ln w="12700" cap="rnd">
                  <a:noFill/>
                  <a:prstDash val="solid"/>
                  <a:round/>
                  <a:headEnd/>
                  <a:tailEnd/>
                </a:ln>
                <a:effectLst>
                  <a:outerShdw blurRad="254000" dist="127000" algn="ctr" rotWithShape="0">
                    <a:schemeClr val="accent3">
                      <a:alpha val="3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4354"/>
                  <a:endParaRPr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任意多边形 19">
                  <a:extLst>
                    <a:ext uri="{FF2B5EF4-FFF2-40B4-BE49-F238E27FC236}">
                      <a16:creationId xmlns:a16="http://schemas.microsoft.com/office/drawing/2014/main" xmlns="" id="{9A20CA55-A918-43F5-BAE2-19E6C70B121C}"/>
                    </a:ext>
                  </a:extLst>
                </p:cNvPr>
                <p:cNvSpPr/>
                <p:nvPr/>
              </p:nvSpPr>
              <p:spPr bwMode="auto">
                <a:xfrm>
                  <a:off x="2811943" y="1601352"/>
                  <a:ext cx="205561" cy="187207"/>
                </a:xfrm>
                <a:custGeom>
                  <a:avLst/>
                  <a:gdLst>
                    <a:gd name="connsiteX0" fmla="*/ 125329 w 533400"/>
                    <a:gd name="connsiteY0" fmla="*/ 229221 h 485775"/>
                    <a:gd name="connsiteX1" fmla="*/ 125329 w 533400"/>
                    <a:gd name="connsiteY1" fmla="*/ 276846 h 485775"/>
                    <a:gd name="connsiteX2" fmla="*/ 144379 w 533400"/>
                    <a:gd name="connsiteY2" fmla="*/ 276846 h 485775"/>
                    <a:gd name="connsiteX3" fmla="*/ 144379 w 533400"/>
                    <a:gd name="connsiteY3" fmla="*/ 229221 h 485775"/>
                    <a:gd name="connsiteX4" fmla="*/ 392029 w 533400"/>
                    <a:gd name="connsiteY4" fmla="*/ 229221 h 485775"/>
                    <a:gd name="connsiteX5" fmla="*/ 392029 w 533400"/>
                    <a:gd name="connsiteY5" fmla="*/ 276846 h 485775"/>
                    <a:gd name="connsiteX6" fmla="*/ 411079 w 533400"/>
                    <a:gd name="connsiteY6" fmla="*/ 276846 h 485775"/>
                    <a:gd name="connsiteX7" fmla="*/ 411079 w 533400"/>
                    <a:gd name="connsiteY7" fmla="*/ 229221 h 485775"/>
                    <a:gd name="connsiteX8" fmla="*/ 534904 w 533400"/>
                    <a:gd name="connsiteY8" fmla="*/ 229221 h 485775"/>
                    <a:gd name="connsiteX9" fmla="*/ 534904 w 533400"/>
                    <a:gd name="connsiteY9" fmla="*/ 457821 h 485775"/>
                    <a:gd name="connsiteX10" fmla="*/ 506329 w 533400"/>
                    <a:gd name="connsiteY10" fmla="*/ 486396 h 485775"/>
                    <a:gd name="connsiteX11" fmla="*/ 30079 w 533400"/>
                    <a:gd name="connsiteY11" fmla="*/ 486396 h 485775"/>
                    <a:gd name="connsiteX12" fmla="*/ 1504 w 533400"/>
                    <a:gd name="connsiteY12" fmla="*/ 457821 h 485775"/>
                    <a:gd name="connsiteX13" fmla="*/ 1504 w 533400"/>
                    <a:gd name="connsiteY13" fmla="*/ 229221 h 485775"/>
                    <a:gd name="connsiteX14" fmla="*/ 125329 w 533400"/>
                    <a:gd name="connsiteY14" fmla="*/ 229221 h 485775"/>
                    <a:gd name="connsiteX15" fmla="*/ 372979 w 533400"/>
                    <a:gd name="connsiteY15" fmla="*/ 621 h 485775"/>
                    <a:gd name="connsiteX16" fmla="*/ 411079 w 533400"/>
                    <a:gd name="connsiteY16" fmla="*/ 36816 h 485775"/>
                    <a:gd name="connsiteX17" fmla="*/ 411079 w 533400"/>
                    <a:gd name="connsiteY17" fmla="*/ 38721 h 485775"/>
                    <a:gd name="connsiteX18" fmla="*/ 411079 w 533400"/>
                    <a:gd name="connsiteY18" fmla="*/ 114921 h 485775"/>
                    <a:gd name="connsiteX19" fmla="*/ 506329 w 533400"/>
                    <a:gd name="connsiteY19" fmla="*/ 114921 h 485775"/>
                    <a:gd name="connsiteX20" fmla="*/ 534904 w 533400"/>
                    <a:gd name="connsiteY20" fmla="*/ 143496 h 485775"/>
                    <a:gd name="connsiteX21" fmla="*/ 534904 w 533400"/>
                    <a:gd name="connsiteY21" fmla="*/ 210171 h 485775"/>
                    <a:gd name="connsiteX22" fmla="*/ 1504 w 533400"/>
                    <a:gd name="connsiteY22" fmla="*/ 210171 h 485775"/>
                    <a:gd name="connsiteX23" fmla="*/ 1504 w 533400"/>
                    <a:gd name="connsiteY23" fmla="*/ 143496 h 485775"/>
                    <a:gd name="connsiteX24" fmla="*/ 30079 w 533400"/>
                    <a:gd name="connsiteY24" fmla="*/ 114921 h 485775"/>
                    <a:gd name="connsiteX25" fmla="*/ 125329 w 533400"/>
                    <a:gd name="connsiteY25" fmla="*/ 114921 h 485775"/>
                    <a:gd name="connsiteX26" fmla="*/ 125329 w 533400"/>
                    <a:gd name="connsiteY26" fmla="*/ 38721 h 485775"/>
                    <a:gd name="connsiteX27" fmla="*/ 161524 w 533400"/>
                    <a:gd name="connsiteY27" fmla="*/ 621 h 485775"/>
                    <a:gd name="connsiteX28" fmla="*/ 163429 w 533400"/>
                    <a:gd name="connsiteY28" fmla="*/ 621 h 485775"/>
                    <a:gd name="connsiteX29" fmla="*/ 372979 w 533400"/>
                    <a:gd name="connsiteY29" fmla="*/ 621 h 485775"/>
                    <a:gd name="connsiteX30" fmla="*/ 372979 w 533400"/>
                    <a:gd name="connsiteY30" fmla="*/ 19671 h 485775"/>
                    <a:gd name="connsiteX31" fmla="*/ 163429 w 533400"/>
                    <a:gd name="connsiteY31" fmla="*/ 19671 h 485775"/>
                    <a:gd name="connsiteX32" fmla="*/ 144474 w 533400"/>
                    <a:gd name="connsiteY32" fmla="*/ 37292 h 485775"/>
                    <a:gd name="connsiteX33" fmla="*/ 144379 w 533400"/>
                    <a:gd name="connsiteY33" fmla="*/ 38721 h 485775"/>
                    <a:gd name="connsiteX34" fmla="*/ 144379 w 533400"/>
                    <a:gd name="connsiteY34" fmla="*/ 114921 h 485775"/>
                    <a:gd name="connsiteX35" fmla="*/ 392029 w 533400"/>
                    <a:gd name="connsiteY35" fmla="*/ 114921 h 485775"/>
                    <a:gd name="connsiteX36" fmla="*/ 392029 w 533400"/>
                    <a:gd name="connsiteY36" fmla="*/ 38721 h 485775"/>
                    <a:gd name="connsiteX37" fmla="*/ 375836 w 533400"/>
                    <a:gd name="connsiteY37" fmla="*/ 19862 h 485775"/>
                    <a:gd name="connsiteX38" fmla="*/ 374408 w 533400"/>
                    <a:gd name="connsiteY38" fmla="*/ 19671 h 485775"/>
                    <a:gd name="connsiteX39" fmla="*/ 372979 w 533400"/>
                    <a:gd name="connsiteY39" fmla="*/ 19671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533400" h="485775">
                      <a:moveTo>
                        <a:pt x="125329" y="229221"/>
                      </a:moveTo>
                      <a:lnTo>
                        <a:pt x="125329" y="276846"/>
                      </a:lnTo>
                      <a:lnTo>
                        <a:pt x="144379" y="276846"/>
                      </a:lnTo>
                      <a:lnTo>
                        <a:pt x="144379" y="229221"/>
                      </a:lnTo>
                      <a:lnTo>
                        <a:pt x="392029" y="229221"/>
                      </a:lnTo>
                      <a:lnTo>
                        <a:pt x="392029" y="276846"/>
                      </a:lnTo>
                      <a:lnTo>
                        <a:pt x="411079" y="276846"/>
                      </a:lnTo>
                      <a:lnTo>
                        <a:pt x="411079" y="229221"/>
                      </a:lnTo>
                      <a:lnTo>
                        <a:pt x="534904" y="229221"/>
                      </a:lnTo>
                      <a:lnTo>
                        <a:pt x="534904" y="457821"/>
                      </a:lnTo>
                      <a:cubicBezTo>
                        <a:pt x="534904" y="473632"/>
                        <a:pt x="522141" y="486396"/>
                        <a:pt x="506329" y="486396"/>
                      </a:cubicBezTo>
                      <a:lnTo>
                        <a:pt x="30079" y="486396"/>
                      </a:lnTo>
                      <a:cubicBezTo>
                        <a:pt x="14267" y="486396"/>
                        <a:pt x="1504" y="473632"/>
                        <a:pt x="1504" y="457821"/>
                      </a:cubicBezTo>
                      <a:lnTo>
                        <a:pt x="1504" y="229221"/>
                      </a:lnTo>
                      <a:lnTo>
                        <a:pt x="125329" y="229221"/>
                      </a:lnTo>
                      <a:close/>
                      <a:moveTo>
                        <a:pt x="372979" y="621"/>
                      </a:moveTo>
                      <a:cubicBezTo>
                        <a:pt x="393363" y="621"/>
                        <a:pt x="410031" y="16623"/>
                        <a:pt x="411079" y="36816"/>
                      </a:cubicBezTo>
                      <a:lnTo>
                        <a:pt x="411079" y="38721"/>
                      </a:lnTo>
                      <a:lnTo>
                        <a:pt x="411079" y="114921"/>
                      </a:lnTo>
                      <a:lnTo>
                        <a:pt x="506329" y="114921"/>
                      </a:lnTo>
                      <a:cubicBezTo>
                        <a:pt x="522141" y="114921"/>
                        <a:pt x="534904" y="127685"/>
                        <a:pt x="534904" y="143496"/>
                      </a:cubicBezTo>
                      <a:lnTo>
                        <a:pt x="534904" y="210171"/>
                      </a:lnTo>
                      <a:lnTo>
                        <a:pt x="1504" y="210171"/>
                      </a:lnTo>
                      <a:lnTo>
                        <a:pt x="1504" y="143496"/>
                      </a:lnTo>
                      <a:cubicBezTo>
                        <a:pt x="1504" y="127685"/>
                        <a:pt x="14267" y="114921"/>
                        <a:pt x="30079" y="114921"/>
                      </a:cubicBezTo>
                      <a:lnTo>
                        <a:pt x="125329" y="114921"/>
                      </a:lnTo>
                      <a:lnTo>
                        <a:pt x="125329" y="38721"/>
                      </a:lnTo>
                      <a:cubicBezTo>
                        <a:pt x="125329" y="18337"/>
                        <a:pt x="141331" y="1669"/>
                        <a:pt x="161524" y="621"/>
                      </a:cubicBezTo>
                      <a:lnTo>
                        <a:pt x="163429" y="621"/>
                      </a:lnTo>
                      <a:lnTo>
                        <a:pt x="372979" y="621"/>
                      </a:lnTo>
                      <a:close/>
                      <a:moveTo>
                        <a:pt x="372979" y="19671"/>
                      </a:moveTo>
                      <a:lnTo>
                        <a:pt x="163429" y="19671"/>
                      </a:lnTo>
                      <a:cubicBezTo>
                        <a:pt x="153428" y="19671"/>
                        <a:pt x="145141" y="27482"/>
                        <a:pt x="144474" y="37292"/>
                      </a:cubicBezTo>
                      <a:lnTo>
                        <a:pt x="144379" y="38721"/>
                      </a:lnTo>
                      <a:lnTo>
                        <a:pt x="144379" y="114921"/>
                      </a:lnTo>
                      <a:lnTo>
                        <a:pt x="392029" y="114921"/>
                      </a:lnTo>
                      <a:lnTo>
                        <a:pt x="392029" y="38721"/>
                      </a:lnTo>
                      <a:cubicBezTo>
                        <a:pt x="392029" y="29196"/>
                        <a:pt x="384981" y="21290"/>
                        <a:pt x="375836" y="19862"/>
                      </a:cubicBezTo>
                      <a:lnTo>
                        <a:pt x="374408" y="19671"/>
                      </a:lnTo>
                      <a:lnTo>
                        <a:pt x="372979" y="196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xmlns="" id="{6067E8D0-546F-4DB5-A5CA-9448F61495D8}"/>
                  </a:ext>
                </a:extLst>
              </p:cNvPr>
              <p:cNvSpPr/>
              <p:nvPr/>
            </p:nvSpPr>
            <p:spPr>
              <a:xfrm flipH="1">
                <a:off x="7107585" y="3496245"/>
                <a:ext cx="3722727" cy="541906"/>
              </a:xfrm>
              <a:prstGeom prst="rect">
                <a:avLst/>
              </a:prstGeom>
              <a:noFill/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ctr" anchorCtr="0" forceAA="0" compatLnSpc="1">
                <a:noAutofit/>
              </a:bodyPr>
              <a:lstStyle/>
              <a:p>
                <a:pPr fontAlgn="ctr"/>
                <a:r>
                  <a:rPr lang="zh-CN" altLang="en-US" b="1" dirty="0">
                    <a:solidFill>
                      <a:schemeClr val="tx1"/>
                    </a:solidFill>
                  </a:rPr>
                  <a:t>华东地区用户</a:t>
                </a:r>
                <a:r>
                  <a:rPr lang="zh-CN" altLang="zh-CN" sz="2400" dirty="0"/>
                  <a:t>复</a:t>
                </a:r>
                <a:r>
                  <a:rPr lang="zh-CN" altLang="zh-CN" sz="2000" dirty="0"/>
                  <a:t>旦大学</a:t>
                </a:r>
              </a:p>
              <a:p>
                <a:pPr fontAlgn="ctr"/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华东理工大学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上海图书馆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华东师范大学</a:t>
                </a:r>
                <a:r>
                  <a:rPr lang="zh-CN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、</a:t>
                </a:r>
                <a:endParaRPr lang="en-US" altLang="zh-CN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fontAlgn="ctr"/>
                <a:r>
                  <a:rPr lang="zh-CN" altLang="zh-C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上海第二工业大学</a:t>
                </a:r>
                <a:r>
                  <a:rPr lang="zh-CN" altLang="en-US" sz="1200" dirty="0">
                    <a:solidFill>
                      <a:schemeClr val="tx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1200" dirty="0">
                    <a:solidFill>
                      <a:schemeClr val="tx1"/>
                    </a:solidFill>
                  </a:rPr>
                  <a:t>浙江大学、中国科学技术大学</a:t>
                </a:r>
                <a:endParaRPr lang="zh-CN" altLang="zh-CN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l">
                  <a:lnSpc>
                    <a:spcPct val="130000"/>
                  </a:lnSpc>
                </a:pPr>
                <a:endParaRPr lang="en-US" altLang="zh-CN" sz="1600" dirty="0">
                  <a:solidFill>
                    <a:schemeClr val="tx1"/>
                  </a:solidFill>
                </a:endParaRPr>
              </a:p>
              <a:p>
                <a:pPr algn="l">
                  <a:lnSpc>
                    <a:spcPct val="130000"/>
                  </a:lnSpc>
                </a:pPr>
                <a:endParaRPr lang="en-US" altLang="zh-CN" sz="16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xmlns="" id="{87003E20-2E61-4881-9397-A9A4B17C4F9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59001" y="4273594"/>
                <a:ext cx="540002" cy="540000"/>
                <a:chOff x="5101620" y="1494336"/>
                <a:chExt cx="444222" cy="444220"/>
              </a:xfrm>
            </p:grpSpPr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xmlns="" id="{966F3AC1-9DBC-4394-8E4A-3E0019616CA4}"/>
                    </a:ext>
                  </a:extLst>
                </p:cNvPr>
                <p:cNvSpPr/>
                <p:nvPr/>
              </p:nvSpPr>
              <p:spPr>
                <a:xfrm>
                  <a:off x="5101620" y="1494336"/>
                  <a:ext cx="444222" cy="444220"/>
                </a:xfrm>
                <a:prstGeom prst="ellipse">
                  <a:avLst/>
                </a:prstGeom>
                <a:solidFill>
                  <a:schemeClr val="tx2"/>
                </a:solidFill>
                <a:ln w="12700" cap="rnd">
                  <a:noFill/>
                  <a:prstDash val="solid"/>
                  <a:round/>
                  <a:headEnd/>
                  <a:tailEnd/>
                </a:ln>
                <a:effectLst>
                  <a:outerShdw blurRad="254000" dist="127000" algn="ctr" rotWithShape="0">
                    <a:schemeClr val="accent6">
                      <a:alpha val="3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4354"/>
                  <a:endParaRPr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任意多边形 17">
                  <a:extLst>
                    <a:ext uri="{FF2B5EF4-FFF2-40B4-BE49-F238E27FC236}">
                      <a16:creationId xmlns:a16="http://schemas.microsoft.com/office/drawing/2014/main" xmlns="" id="{AE45B93B-88FC-4603-89C4-3EED7FF75D6E}"/>
                    </a:ext>
                  </a:extLst>
                </p:cNvPr>
                <p:cNvSpPr/>
                <p:nvPr/>
              </p:nvSpPr>
              <p:spPr bwMode="auto">
                <a:xfrm>
                  <a:off x="5239304" y="1592178"/>
                  <a:ext cx="168853" cy="205561"/>
                </a:xfrm>
                <a:custGeom>
                  <a:avLst/>
                  <a:gdLst>
                    <a:gd name="connsiteX0" fmla="*/ 283816 w 438150"/>
                    <a:gd name="connsiteY0" fmla="*/ 621 h 533400"/>
                    <a:gd name="connsiteX1" fmla="*/ 286102 w 438150"/>
                    <a:gd name="connsiteY1" fmla="*/ 716 h 533400"/>
                    <a:gd name="connsiteX2" fmla="*/ 286102 w 438150"/>
                    <a:gd name="connsiteY2" fmla="*/ 124446 h 533400"/>
                    <a:gd name="connsiteX3" fmla="*/ 286197 w 438150"/>
                    <a:gd name="connsiteY3" fmla="*/ 126160 h 533400"/>
                    <a:gd name="connsiteX4" fmla="*/ 314677 w 438150"/>
                    <a:gd name="connsiteY4" fmla="*/ 153021 h 533400"/>
                    <a:gd name="connsiteX5" fmla="*/ 314677 w 438150"/>
                    <a:gd name="connsiteY5" fmla="*/ 153021 h 533400"/>
                    <a:gd name="connsiteX6" fmla="*/ 438407 w 438150"/>
                    <a:gd name="connsiteY6" fmla="*/ 153021 h 533400"/>
                    <a:gd name="connsiteX7" fmla="*/ 438502 w 438150"/>
                    <a:gd name="connsiteY7" fmla="*/ 155307 h 533400"/>
                    <a:gd name="connsiteX8" fmla="*/ 438502 w 438150"/>
                    <a:gd name="connsiteY8" fmla="*/ 505446 h 533400"/>
                    <a:gd name="connsiteX9" fmla="*/ 409927 w 438150"/>
                    <a:gd name="connsiteY9" fmla="*/ 534021 h 533400"/>
                    <a:gd name="connsiteX10" fmla="*/ 28927 w 438150"/>
                    <a:gd name="connsiteY10" fmla="*/ 534021 h 533400"/>
                    <a:gd name="connsiteX11" fmla="*/ 352 w 438150"/>
                    <a:gd name="connsiteY11" fmla="*/ 505446 h 533400"/>
                    <a:gd name="connsiteX12" fmla="*/ 352 w 438150"/>
                    <a:gd name="connsiteY12" fmla="*/ 29196 h 533400"/>
                    <a:gd name="connsiteX13" fmla="*/ 28927 w 438150"/>
                    <a:gd name="connsiteY13" fmla="*/ 621 h 533400"/>
                    <a:gd name="connsiteX14" fmla="*/ 283816 w 438150"/>
                    <a:gd name="connsiteY14" fmla="*/ 621 h 533400"/>
                    <a:gd name="connsiteX15" fmla="*/ 248002 w 438150"/>
                    <a:gd name="connsiteY15" fmla="*/ 200646 h 533400"/>
                    <a:gd name="connsiteX16" fmla="*/ 152752 w 438150"/>
                    <a:gd name="connsiteY16" fmla="*/ 200646 h 533400"/>
                    <a:gd name="connsiteX17" fmla="*/ 152752 w 438150"/>
                    <a:gd name="connsiteY17" fmla="*/ 410196 h 533400"/>
                    <a:gd name="connsiteX18" fmla="*/ 171802 w 438150"/>
                    <a:gd name="connsiteY18" fmla="*/ 410196 h 533400"/>
                    <a:gd name="connsiteX19" fmla="*/ 171802 w 438150"/>
                    <a:gd name="connsiteY19" fmla="*/ 314946 h 533400"/>
                    <a:gd name="connsiteX20" fmla="*/ 248002 w 438150"/>
                    <a:gd name="connsiteY20" fmla="*/ 314946 h 533400"/>
                    <a:gd name="connsiteX21" fmla="*/ 250098 w 438150"/>
                    <a:gd name="connsiteY21" fmla="*/ 314946 h 533400"/>
                    <a:gd name="connsiteX22" fmla="*/ 305152 w 438150"/>
                    <a:gd name="connsiteY22" fmla="*/ 257796 h 533400"/>
                    <a:gd name="connsiteX23" fmla="*/ 248002 w 438150"/>
                    <a:gd name="connsiteY23" fmla="*/ 200646 h 533400"/>
                    <a:gd name="connsiteX24" fmla="*/ 248002 w 438150"/>
                    <a:gd name="connsiteY24" fmla="*/ 200646 h 533400"/>
                    <a:gd name="connsiteX25" fmla="*/ 248002 w 438150"/>
                    <a:gd name="connsiteY25" fmla="*/ 219696 h 533400"/>
                    <a:gd name="connsiteX26" fmla="*/ 286102 w 438150"/>
                    <a:gd name="connsiteY26" fmla="*/ 257796 h 533400"/>
                    <a:gd name="connsiteX27" fmla="*/ 248002 w 438150"/>
                    <a:gd name="connsiteY27" fmla="*/ 295896 h 533400"/>
                    <a:gd name="connsiteX28" fmla="*/ 248002 w 438150"/>
                    <a:gd name="connsiteY28" fmla="*/ 295896 h 533400"/>
                    <a:gd name="connsiteX29" fmla="*/ 171802 w 438150"/>
                    <a:gd name="connsiteY29" fmla="*/ 295896 h 533400"/>
                    <a:gd name="connsiteX30" fmla="*/ 171802 w 438150"/>
                    <a:gd name="connsiteY30" fmla="*/ 219696 h 533400"/>
                    <a:gd name="connsiteX31" fmla="*/ 248002 w 438150"/>
                    <a:gd name="connsiteY31" fmla="*/ 219696 h 533400"/>
                    <a:gd name="connsiteX32" fmla="*/ 428977 w 438150"/>
                    <a:gd name="connsiteY32" fmla="*/ 133971 h 533400"/>
                    <a:gd name="connsiteX33" fmla="*/ 314677 w 438150"/>
                    <a:gd name="connsiteY33" fmla="*/ 133971 h 533400"/>
                    <a:gd name="connsiteX34" fmla="*/ 313534 w 438150"/>
                    <a:gd name="connsiteY34" fmla="*/ 133876 h 533400"/>
                    <a:gd name="connsiteX35" fmla="*/ 305152 w 438150"/>
                    <a:gd name="connsiteY35" fmla="*/ 124446 h 533400"/>
                    <a:gd name="connsiteX36" fmla="*/ 305152 w 438150"/>
                    <a:gd name="connsiteY36" fmla="*/ 124446 h 533400"/>
                    <a:gd name="connsiteX37" fmla="*/ 305152 w 438150"/>
                    <a:gd name="connsiteY37" fmla="*/ 10146 h 533400"/>
                    <a:gd name="connsiteX38" fmla="*/ 428977 w 438150"/>
                    <a:gd name="connsiteY38" fmla="*/ 133971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38150" h="533400">
                      <a:moveTo>
                        <a:pt x="283816" y="621"/>
                      </a:moveTo>
                      <a:cubicBezTo>
                        <a:pt x="284578" y="621"/>
                        <a:pt x="285340" y="621"/>
                        <a:pt x="286102" y="716"/>
                      </a:cubicBezTo>
                      <a:lnTo>
                        <a:pt x="286102" y="124446"/>
                      </a:lnTo>
                      <a:lnTo>
                        <a:pt x="286197" y="126160"/>
                      </a:lnTo>
                      <a:cubicBezTo>
                        <a:pt x="287055" y="141115"/>
                        <a:pt x="299532" y="153021"/>
                        <a:pt x="314677" y="153021"/>
                      </a:cubicBezTo>
                      <a:lnTo>
                        <a:pt x="314677" y="153021"/>
                      </a:lnTo>
                      <a:lnTo>
                        <a:pt x="438407" y="153021"/>
                      </a:lnTo>
                      <a:cubicBezTo>
                        <a:pt x="438502" y="153783"/>
                        <a:pt x="438502" y="154545"/>
                        <a:pt x="438502" y="155307"/>
                      </a:cubicBezTo>
                      <a:lnTo>
                        <a:pt x="438502" y="505446"/>
                      </a:lnTo>
                      <a:cubicBezTo>
                        <a:pt x="438502" y="521257"/>
                        <a:pt x="425739" y="534021"/>
                        <a:pt x="409927" y="534021"/>
                      </a:cubicBezTo>
                      <a:lnTo>
                        <a:pt x="28927" y="534021"/>
                      </a:lnTo>
                      <a:cubicBezTo>
                        <a:pt x="13115" y="534021"/>
                        <a:pt x="352" y="521257"/>
                        <a:pt x="352" y="505446"/>
                      </a:cubicBezTo>
                      <a:lnTo>
                        <a:pt x="352" y="29196"/>
                      </a:lnTo>
                      <a:cubicBezTo>
                        <a:pt x="352" y="13385"/>
                        <a:pt x="13115" y="621"/>
                        <a:pt x="28927" y="621"/>
                      </a:cubicBezTo>
                      <a:lnTo>
                        <a:pt x="283816" y="621"/>
                      </a:lnTo>
                      <a:close/>
                      <a:moveTo>
                        <a:pt x="248002" y="200646"/>
                      </a:moveTo>
                      <a:lnTo>
                        <a:pt x="152752" y="200646"/>
                      </a:lnTo>
                      <a:lnTo>
                        <a:pt x="152752" y="410196"/>
                      </a:lnTo>
                      <a:lnTo>
                        <a:pt x="171802" y="410196"/>
                      </a:lnTo>
                      <a:lnTo>
                        <a:pt x="171802" y="314946"/>
                      </a:lnTo>
                      <a:lnTo>
                        <a:pt x="248002" y="314946"/>
                      </a:lnTo>
                      <a:lnTo>
                        <a:pt x="250098" y="314946"/>
                      </a:lnTo>
                      <a:cubicBezTo>
                        <a:pt x="280673" y="313803"/>
                        <a:pt x="305152" y="288657"/>
                        <a:pt x="305152" y="257796"/>
                      </a:cubicBezTo>
                      <a:cubicBezTo>
                        <a:pt x="305152" y="226268"/>
                        <a:pt x="279530" y="200646"/>
                        <a:pt x="248002" y="200646"/>
                      </a:cubicBez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cubicBezTo>
                        <a:pt x="269052" y="219696"/>
                        <a:pt x="286102" y="236746"/>
                        <a:pt x="286102" y="257796"/>
                      </a:cubicBezTo>
                      <a:cubicBezTo>
                        <a:pt x="286102" y="278846"/>
                        <a:pt x="269052" y="295896"/>
                        <a:pt x="248002" y="295896"/>
                      </a:cubicBezTo>
                      <a:lnTo>
                        <a:pt x="248002" y="295896"/>
                      </a:lnTo>
                      <a:lnTo>
                        <a:pt x="171802" y="295896"/>
                      </a:lnTo>
                      <a:lnTo>
                        <a:pt x="171802" y="219696"/>
                      </a:lnTo>
                      <a:lnTo>
                        <a:pt x="248002" y="219696"/>
                      </a:lnTo>
                      <a:close/>
                      <a:moveTo>
                        <a:pt x="428977" y="133971"/>
                      </a:moveTo>
                      <a:lnTo>
                        <a:pt x="314677" y="133971"/>
                      </a:lnTo>
                      <a:lnTo>
                        <a:pt x="313534" y="133876"/>
                      </a:lnTo>
                      <a:cubicBezTo>
                        <a:pt x="308772" y="133304"/>
                        <a:pt x="305152" y="129304"/>
                        <a:pt x="305152" y="124446"/>
                      </a:cubicBezTo>
                      <a:lnTo>
                        <a:pt x="305152" y="124446"/>
                      </a:lnTo>
                      <a:lnTo>
                        <a:pt x="305152" y="10146"/>
                      </a:lnTo>
                      <a:lnTo>
                        <a:pt x="428977" y="1339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D69FD21A-3240-4F16-9890-C3101B84DD40}"/>
                  </a:ext>
                </a:extLst>
              </p:cNvPr>
              <p:cNvSpPr/>
              <p:nvPr/>
            </p:nvSpPr>
            <p:spPr>
              <a:xfrm flipH="1">
                <a:off x="7123760" y="4492444"/>
                <a:ext cx="3959472" cy="541906"/>
              </a:xfrm>
              <a:prstGeom prst="rect">
                <a:avLst/>
              </a:prstGeom>
              <a:noFill/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ctr" anchorCtr="0" forceAA="0" compatLnSpc="1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b="1" dirty="0">
                    <a:solidFill>
                      <a:schemeClr val="tx1"/>
                    </a:solidFill>
                    <a:cs typeface="+mn-ea"/>
                    <a:sym typeface="+mn-lt"/>
                  </a:rPr>
                  <a:t>其他用户</a:t>
                </a:r>
                <a:endParaRPr lang="en-US" altLang="zh-CN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tx1"/>
                    </a:solidFill>
                    <a:cs typeface="+mn-ea"/>
                    <a:sym typeface="+mn-lt"/>
                  </a:rPr>
                  <a:t>北京航空航天大学、中山大学</a:t>
                </a:r>
                <a:r>
                  <a:rPr lang="zh-CN" altLang="en-US" sz="1200" dirty="0">
                    <a:solidFill>
                      <a:schemeClr val="tx1"/>
                    </a:solidFill>
                  </a:rPr>
                  <a:t>、</a:t>
                </a:r>
                <a:r>
                  <a:rPr lang="zh-CN" altLang="en-US" sz="1200" dirty="0">
                    <a:solidFill>
                      <a:schemeClr val="tx1"/>
                    </a:solidFill>
                    <a:cs typeface="+mn-ea"/>
                    <a:sym typeface="+mn-lt"/>
                  </a:rPr>
                  <a:t>中南大学、华中科技大学、四川大学、电子科技大学、西南交通大学、</a:t>
                </a:r>
                <a:r>
                  <a:rPr lang="zh-CN" altLang="en-US" sz="1200" dirty="0">
                    <a:solidFill>
                      <a:schemeClr val="tx1"/>
                    </a:solidFill>
                    <a:cs typeface="+mn-ea"/>
                  </a:rPr>
                  <a:t>成都理工大学、香港中文大学（深圳）、重庆医科大学、温州医科大学 、铜陵学院、宁夏大学</a:t>
                </a:r>
                <a:r>
                  <a:rPr lang="en-US" altLang="zh-CN" sz="1200" dirty="0">
                    <a:solidFill>
                      <a:schemeClr val="tx1"/>
                    </a:solidFill>
                    <a:cs typeface="+mn-ea"/>
                    <a:sym typeface="+mn-lt"/>
                  </a:rPr>
                  <a:t>…</a:t>
                </a:r>
                <a:endParaRPr lang="en-US" altLang="zh-CN" sz="1200" dirty="0">
                  <a:solidFill>
                    <a:schemeClr val="tx1"/>
                  </a:solidFill>
                  <a:cs typeface="+mn-ea"/>
                </a:endParaRPr>
              </a:p>
            </p:txBody>
          </p:sp>
        </p:grp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BC9E6DE4-175D-428A-9917-A1AE7697194D}"/>
                </a:ext>
              </a:extLst>
            </p:cNvPr>
            <p:cNvCxnSpPr>
              <a:cxnSpLocks/>
            </p:cNvCxnSpPr>
            <p:nvPr/>
          </p:nvCxnSpPr>
          <p:spPr>
            <a:xfrm>
              <a:off x="635006" y="5689600"/>
              <a:ext cx="108585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3905" t="22826" r="12228" b="34827"/>
          <a:stretch>
            <a:fillRect/>
          </a:stretch>
        </p:blipFill>
        <p:spPr>
          <a:xfrm>
            <a:off x="10774680" y="419259"/>
            <a:ext cx="1211580" cy="456724"/>
          </a:xfrm>
          <a:prstGeom prst="rect">
            <a:avLst/>
          </a:prstGeom>
        </p:spPr>
      </p:pic>
      <p:sp>
        <p:nvSpPr>
          <p:cNvPr id="27" name="标题 1"/>
          <p:cNvSpPr>
            <a:spLocks noGrp="1"/>
          </p:cNvSpPr>
          <p:nvPr/>
        </p:nvSpPr>
        <p:spPr>
          <a:xfrm>
            <a:off x="660403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用户分布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35006" y="2016181"/>
            <a:ext cx="455530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爱教材的用户群已经从外教中心院校扩展到全国各地的普通高校</a:t>
            </a:r>
            <a:r>
              <a:rPr lang="zh-CN" altLang="en-US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  <a:p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国内一流院校覆盖情况：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  <a:p>
            <a:endParaRPr lang="zh-CN" altLang="en-US" dirty="0"/>
          </a:p>
        </p:txBody>
      </p: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3548317"/>
              </p:ext>
            </p:extLst>
          </p:nvPr>
        </p:nvGraphicFramePr>
        <p:xfrm>
          <a:off x="408584" y="4004733"/>
          <a:ext cx="5429249" cy="1248203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2575239">
                  <a:extLst>
                    <a:ext uri="{9D8B030D-6E8A-4147-A177-3AD203B41FA5}">
                      <a16:colId xmlns:a16="http://schemas.microsoft.com/office/drawing/2014/main" xmlns="" val="1178582103"/>
                    </a:ext>
                  </a:extLst>
                </a:gridCol>
                <a:gridCol w="1370463">
                  <a:extLst>
                    <a:ext uri="{9D8B030D-6E8A-4147-A177-3AD203B41FA5}">
                      <a16:colId xmlns:a16="http://schemas.microsoft.com/office/drawing/2014/main" xmlns="" val="3218081111"/>
                    </a:ext>
                  </a:extLst>
                </a:gridCol>
                <a:gridCol w="1483547">
                  <a:extLst>
                    <a:ext uri="{9D8B030D-6E8A-4147-A177-3AD203B41FA5}">
                      <a16:colId xmlns:a16="http://schemas.microsoft.com/office/drawing/2014/main" xmlns="" val="16193265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accent1"/>
                          </a:solidFill>
                          <a:effectLst/>
                        </a:rPr>
                        <a:t>C9</a:t>
                      </a:r>
                      <a:r>
                        <a:rPr lang="zh-CN" altLang="en-US" sz="1400" kern="100" dirty="0">
                          <a:solidFill>
                            <a:schemeClr val="accent1"/>
                          </a:solidFill>
                          <a:effectLst/>
                        </a:rPr>
                        <a:t>院校</a:t>
                      </a:r>
                      <a:endParaRPr lang="zh-CN" altLang="en-US" sz="1200" kern="100" dirty="0">
                        <a:solidFill>
                          <a:schemeClr val="accent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chemeClr val="accent1"/>
                          </a:solidFill>
                          <a:effectLst/>
                        </a:rPr>
                        <a:t>爱教材</a:t>
                      </a:r>
                      <a:endParaRPr lang="zh-CN" altLang="en-US" sz="1200" kern="100" dirty="0">
                        <a:solidFill>
                          <a:schemeClr val="accent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chemeClr val="accent1"/>
                          </a:solidFill>
                          <a:effectLst/>
                        </a:rPr>
                        <a:t>订购户数量</a:t>
                      </a:r>
                      <a:endParaRPr lang="zh-CN" altLang="en-US" sz="1200" kern="100" dirty="0">
                        <a:solidFill>
                          <a:schemeClr val="accent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chemeClr val="accent1"/>
                          </a:solidFill>
                          <a:effectLst/>
                        </a:rPr>
                        <a:t>爱教材</a:t>
                      </a:r>
                      <a:endParaRPr lang="zh-CN" altLang="en-US" sz="1200" kern="100" dirty="0">
                        <a:solidFill>
                          <a:schemeClr val="accent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chemeClr val="accent1"/>
                          </a:solidFill>
                          <a:effectLst/>
                        </a:rPr>
                        <a:t>覆盖率</a:t>
                      </a:r>
                      <a:endParaRPr lang="zh-CN" altLang="en-US" sz="1200" kern="100" dirty="0">
                        <a:solidFill>
                          <a:schemeClr val="accent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2653893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C9</a:t>
                      </a:r>
                      <a:r>
                        <a:rPr lang="zh-CN" altLang="en-US" sz="1400" kern="100" dirty="0">
                          <a:effectLst/>
                        </a:rPr>
                        <a:t>院校</a:t>
                      </a:r>
                      <a:endParaRPr lang="zh-CN" altLang="en-US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</a:rPr>
                        <a:t>8</a:t>
                      </a:r>
                      <a:endParaRPr lang="zh-CN" altLang="en-US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</a:rPr>
                        <a:t>88%</a:t>
                      </a:r>
                      <a:endParaRPr lang="zh-CN" altLang="en-US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892551449"/>
                  </a:ext>
                </a:extLst>
              </a:tr>
              <a:tr h="4252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</a:rPr>
                        <a:t>“双一流”建设高校（共</a:t>
                      </a:r>
                      <a:r>
                        <a:rPr lang="en-US" altLang="zh-CN" sz="1400" kern="100" dirty="0">
                          <a:effectLst/>
                        </a:rPr>
                        <a:t>42</a:t>
                      </a:r>
                      <a:r>
                        <a:rPr lang="zh-CN" altLang="en-US" sz="1400" kern="100" dirty="0">
                          <a:effectLst/>
                        </a:rPr>
                        <a:t>所）</a:t>
                      </a:r>
                      <a:endParaRPr lang="zh-CN" altLang="en-US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</a:rPr>
                        <a:t>21</a:t>
                      </a:r>
                      <a:endParaRPr lang="zh-CN" altLang="en-US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</a:rPr>
                        <a:t>50%</a:t>
                      </a:r>
                      <a:endParaRPr lang="zh-CN" altLang="en-US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86912819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2159119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标题 4"/>
          <p:cNvSpPr>
            <a:spLocks noGrp="1"/>
          </p:cNvSpPr>
          <p:nvPr/>
        </p:nvSpPr>
        <p:spPr>
          <a:xfrm>
            <a:off x="4046855" y="876300"/>
            <a:ext cx="5058234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读者使用量增长显著（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2017-2020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  <p:graphicFrame>
        <p:nvGraphicFramePr>
          <p:cNvPr id="6" name="图表 5"/>
          <p:cNvGraphicFramePr/>
          <p:nvPr/>
        </p:nvGraphicFramePr>
        <p:xfrm>
          <a:off x="3083560" y="2635250"/>
          <a:ext cx="9109075" cy="300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4172101088"/>
              </p:ext>
            </p:extLst>
          </p:nvPr>
        </p:nvGraphicFramePr>
        <p:xfrm>
          <a:off x="100330" y="3042920"/>
          <a:ext cx="3110230" cy="259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48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30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A9F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点击量</a:t>
                      </a:r>
                      <a:endParaRPr lang="zh-CN" altLang="en-US" sz="11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A9F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阅读量</a:t>
                      </a:r>
                      <a:endParaRPr lang="zh-CN" altLang="en-US" sz="11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A9F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下载量</a:t>
                      </a:r>
                      <a:endParaRPr lang="zh-CN" altLang="en-US" sz="11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A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2017年</a:t>
                      </a:r>
                      <a:endParaRPr lang="zh-CN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35498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18412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13063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2018年</a:t>
                      </a:r>
                      <a:endParaRPr lang="zh-CN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113259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69332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31113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2019年</a:t>
                      </a:r>
                      <a:endParaRPr lang="zh-CN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186078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105032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39473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2020年</a:t>
                      </a:r>
                      <a:endParaRPr lang="zh-CN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204969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368701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35353</a:t>
                      </a:r>
                      <a:endParaRPr lang="en-US" altLang="en-US" sz="1100" b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总计</a:t>
                      </a:r>
                      <a:endParaRPr lang="zh-CN" altLang="en-US" sz="1100" b="1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539804</a:t>
                      </a:r>
                      <a:endParaRPr lang="en-US" altLang="en-US" sz="1100" b="1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561477</a:t>
                      </a:r>
                      <a:endParaRPr lang="en-US" altLang="en-US" sz="1100" b="1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119002</a:t>
                      </a:r>
                      <a:endParaRPr lang="en-US" altLang="en-US" sz="1100" b="1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3905" t="22826" r="12228" b="34827"/>
          <a:stretch>
            <a:fillRect/>
          </a:stretch>
        </p:blipFill>
        <p:spPr>
          <a:xfrm>
            <a:off x="100330" y="419894"/>
            <a:ext cx="1211580" cy="4567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背景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24560" y="1189990"/>
            <a:ext cx="10716260" cy="7013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i="1" dirty="0">
                <a:effectLst/>
                <a:cs typeface="+mn-ea"/>
                <a:sym typeface="+mn-lt"/>
              </a:rPr>
              <a:t>中国教育图书进出口有限公司于</a:t>
            </a:r>
            <a:r>
              <a:rPr lang="en-US" altLang="zh-CN" sz="1600" i="1" dirty="0">
                <a:effectLst/>
                <a:cs typeface="+mn-ea"/>
                <a:sym typeface="+mn-lt"/>
              </a:rPr>
              <a:t>2016</a:t>
            </a:r>
            <a:r>
              <a:rPr lang="zh-CN" altLang="en-US" sz="1600" i="1" dirty="0">
                <a:effectLst/>
                <a:cs typeface="+mn-ea"/>
                <a:sym typeface="+mn-lt"/>
              </a:rPr>
              <a:t>年成立项目组研发平台、整合内容，汇集众多国际知名出版社优质电子教材资源</a:t>
            </a:r>
          </a:p>
          <a:p>
            <a:pPr algn="ctr">
              <a:lnSpc>
                <a:spcPct val="130000"/>
              </a:lnSpc>
            </a:pPr>
            <a:r>
              <a:rPr lang="zh-CN" altLang="en-US" sz="1600" i="1" dirty="0">
                <a:effectLst/>
                <a:cs typeface="+mn-ea"/>
                <a:sym typeface="+mn-lt"/>
              </a:rPr>
              <a:t>每一种教材均经教育部</a:t>
            </a:r>
            <a:r>
              <a:rPr lang="en-US" altLang="zh-CN" sz="1600" i="1" dirty="0">
                <a:effectLst/>
                <a:cs typeface="+mn-ea"/>
                <a:sym typeface="+mn-lt"/>
              </a:rPr>
              <a:t>12</a:t>
            </a:r>
            <a:r>
              <a:rPr lang="zh-CN" altLang="en-US" sz="1600" i="1" dirty="0">
                <a:effectLst/>
                <a:cs typeface="+mn-ea"/>
                <a:sym typeface="+mn-lt"/>
              </a:rPr>
              <a:t>家外国教材中心专家精心甄选，旨在为高校、科研院所和广大读者提供丰富的教学参考文献</a:t>
            </a:r>
          </a:p>
        </p:txBody>
      </p:sp>
      <p:grpSp>
        <p:nvGrpSpPr>
          <p:cNvPr id="6" name="组合 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/>
          <p:nvPr/>
        </p:nvGrpSpPr>
        <p:grpSpPr>
          <a:xfrm>
            <a:off x="561800" y="2292352"/>
            <a:ext cx="11563701" cy="3584575"/>
            <a:chOff x="628299" y="2269498"/>
            <a:chExt cx="11563701" cy="3584575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1646050" y="2491608"/>
              <a:ext cx="105459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íṡ1ïdè"/>
            <p:cNvGrpSpPr/>
            <p:nvPr/>
          </p:nvGrpSpPr>
          <p:grpSpPr>
            <a:xfrm>
              <a:off x="1248128" y="2269498"/>
              <a:ext cx="444222" cy="444220"/>
              <a:chOff x="6275392" y="1968240"/>
              <a:chExt cx="444222" cy="444220"/>
            </a:xfrm>
          </p:grpSpPr>
          <p:sp>
            <p:nvSpPr>
              <p:cNvPr id="10" name="îşlïḑê"/>
              <p:cNvSpPr/>
              <p:nvPr/>
            </p:nvSpPr>
            <p:spPr>
              <a:xfrm>
                <a:off x="6275392" y="1968240"/>
                <a:ext cx="444222" cy="444220"/>
              </a:xfrm>
              <a:prstGeom prst="ellipse">
                <a:avLst/>
              </a:prstGeom>
              <a:solidFill>
                <a:schemeClr val="accent4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4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7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íš1iḑê"/>
              <p:cNvSpPr/>
              <p:nvPr/>
            </p:nvSpPr>
            <p:spPr bwMode="auto">
              <a:xfrm>
                <a:off x="6394723" y="2108507"/>
                <a:ext cx="205561" cy="163687"/>
              </a:xfrm>
              <a:custGeom>
                <a:avLst/>
                <a:gdLst>
                  <a:gd name="connsiteX0" fmla="*/ 486767 w 514350"/>
                  <a:gd name="connsiteY0" fmla="*/ 621 h 409575"/>
                  <a:gd name="connsiteX1" fmla="*/ 515342 w 514350"/>
                  <a:gd name="connsiteY1" fmla="*/ 29196 h 409575"/>
                  <a:gd name="connsiteX2" fmla="*/ 515342 w 514350"/>
                  <a:gd name="connsiteY2" fmla="*/ 324471 h 409575"/>
                  <a:gd name="connsiteX3" fmla="*/ 486767 w 514350"/>
                  <a:gd name="connsiteY3" fmla="*/ 353046 h 409575"/>
                  <a:gd name="connsiteX4" fmla="*/ 192159 w 514350"/>
                  <a:gd name="connsiteY4" fmla="*/ 353046 h 409575"/>
                  <a:gd name="connsiteX5" fmla="*/ 115387 w 514350"/>
                  <a:gd name="connsiteY5" fmla="*/ 410196 h 409575"/>
                  <a:gd name="connsiteX6" fmla="*/ 115387 w 514350"/>
                  <a:gd name="connsiteY6" fmla="*/ 353046 h 409575"/>
                  <a:gd name="connsiteX7" fmla="*/ 29567 w 514350"/>
                  <a:gd name="connsiteY7" fmla="*/ 353046 h 409575"/>
                  <a:gd name="connsiteX8" fmla="*/ 992 w 514350"/>
                  <a:gd name="connsiteY8" fmla="*/ 324471 h 409575"/>
                  <a:gd name="connsiteX9" fmla="*/ 992 w 514350"/>
                  <a:gd name="connsiteY9" fmla="*/ 29196 h 409575"/>
                  <a:gd name="connsiteX10" fmla="*/ 29567 w 514350"/>
                  <a:gd name="connsiteY10" fmla="*/ 621 h 409575"/>
                  <a:gd name="connsiteX11" fmla="*/ 486767 w 514350"/>
                  <a:gd name="connsiteY11" fmla="*/ 621 h 409575"/>
                  <a:gd name="connsiteX12" fmla="*/ 124817 w 514350"/>
                  <a:gd name="connsiteY12" fmla="*/ 143496 h 409575"/>
                  <a:gd name="connsiteX13" fmla="*/ 91480 w 514350"/>
                  <a:gd name="connsiteY13" fmla="*/ 176834 h 409575"/>
                  <a:gd name="connsiteX14" fmla="*/ 124817 w 514350"/>
                  <a:gd name="connsiteY14" fmla="*/ 210171 h 409575"/>
                  <a:gd name="connsiteX15" fmla="*/ 158155 w 514350"/>
                  <a:gd name="connsiteY15" fmla="*/ 176834 h 409575"/>
                  <a:gd name="connsiteX16" fmla="*/ 124817 w 514350"/>
                  <a:gd name="connsiteY16" fmla="*/ 143496 h 409575"/>
                  <a:gd name="connsiteX17" fmla="*/ 258167 w 514350"/>
                  <a:gd name="connsiteY17" fmla="*/ 143496 h 409575"/>
                  <a:gd name="connsiteX18" fmla="*/ 224830 w 514350"/>
                  <a:gd name="connsiteY18" fmla="*/ 176834 h 409575"/>
                  <a:gd name="connsiteX19" fmla="*/ 258167 w 514350"/>
                  <a:gd name="connsiteY19" fmla="*/ 210171 h 409575"/>
                  <a:gd name="connsiteX20" fmla="*/ 291505 w 514350"/>
                  <a:gd name="connsiteY20" fmla="*/ 176834 h 409575"/>
                  <a:gd name="connsiteX21" fmla="*/ 258167 w 514350"/>
                  <a:gd name="connsiteY21" fmla="*/ 143496 h 409575"/>
                  <a:gd name="connsiteX22" fmla="*/ 391517 w 514350"/>
                  <a:gd name="connsiteY22" fmla="*/ 143496 h 409575"/>
                  <a:gd name="connsiteX23" fmla="*/ 358180 w 514350"/>
                  <a:gd name="connsiteY23" fmla="*/ 176834 h 409575"/>
                  <a:gd name="connsiteX24" fmla="*/ 391517 w 514350"/>
                  <a:gd name="connsiteY24" fmla="*/ 210171 h 409575"/>
                  <a:gd name="connsiteX25" fmla="*/ 424855 w 514350"/>
                  <a:gd name="connsiteY25" fmla="*/ 176834 h 409575"/>
                  <a:gd name="connsiteX26" fmla="*/ 391517 w 514350"/>
                  <a:gd name="connsiteY26" fmla="*/ 143496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4350" h="409575">
                    <a:moveTo>
                      <a:pt x="486767" y="621"/>
                    </a:moveTo>
                    <a:cubicBezTo>
                      <a:pt x="502579" y="621"/>
                      <a:pt x="515342" y="13385"/>
                      <a:pt x="515342" y="29196"/>
                    </a:cubicBezTo>
                    <a:lnTo>
                      <a:pt x="515342" y="324471"/>
                    </a:lnTo>
                    <a:cubicBezTo>
                      <a:pt x="515342" y="340282"/>
                      <a:pt x="502579" y="353046"/>
                      <a:pt x="486767" y="353046"/>
                    </a:cubicBezTo>
                    <a:lnTo>
                      <a:pt x="192159" y="353046"/>
                    </a:lnTo>
                    <a:lnTo>
                      <a:pt x="115387" y="410196"/>
                    </a:lnTo>
                    <a:lnTo>
                      <a:pt x="115387" y="353046"/>
                    </a:lnTo>
                    <a:lnTo>
                      <a:pt x="29567" y="353046"/>
                    </a:lnTo>
                    <a:cubicBezTo>
                      <a:pt x="13755" y="353046"/>
                      <a:pt x="992" y="340282"/>
                      <a:pt x="992" y="324471"/>
                    </a:cubicBezTo>
                    <a:lnTo>
                      <a:pt x="992" y="29196"/>
                    </a:lnTo>
                    <a:cubicBezTo>
                      <a:pt x="992" y="13385"/>
                      <a:pt x="13755" y="621"/>
                      <a:pt x="29567" y="621"/>
                    </a:cubicBezTo>
                    <a:lnTo>
                      <a:pt x="486767" y="621"/>
                    </a:lnTo>
                    <a:close/>
                    <a:moveTo>
                      <a:pt x="124817" y="143496"/>
                    </a:moveTo>
                    <a:cubicBezTo>
                      <a:pt x="106434" y="143496"/>
                      <a:pt x="91480" y="158450"/>
                      <a:pt x="91480" y="176834"/>
                    </a:cubicBezTo>
                    <a:cubicBezTo>
                      <a:pt x="91480" y="195217"/>
                      <a:pt x="106434" y="210171"/>
                      <a:pt x="124817" y="210171"/>
                    </a:cubicBezTo>
                    <a:cubicBezTo>
                      <a:pt x="143200" y="210171"/>
                      <a:pt x="158155" y="195217"/>
                      <a:pt x="158155" y="176834"/>
                    </a:cubicBezTo>
                    <a:cubicBezTo>
                      <a:pt x="158155" y="158450"/>
                      <a:pt x="143200" y="143496"/>
                      <a:pt x="124817" y="143496"/>
                    </a:cubicBezTo>
                    <a:close/>
                    <a:moveTo>
                      <a:pt x="258167" y="143496"/>
                    </a:moveTo>
                    <a:cubicBezTo>
                      <a:pt x="239784" y="143496"/>
                      <a:pt x="224830" y="158450"/>
                      <a:pt x="224830" y="176834"/>
                    </a:cubicBezTo>
                    <a:cubicBezTo>
                      <a:pt x="224830" y="195217"/>
                      <a:pt x="239784" y="210171"/>
                      <a:pt x="258167" y="210171"/>
                    </a:cubicBezTo>
                    <a:cubicBezTo>
                      <a:pt x="276550" y="210171"/>
                      <a:pt x="291505" y="195217"/>
                      <a:pt x="291505" y="176834"/>
                    </a:cubicBezTo>
                    <a:cubicBezTo>
                      <a:pt x="291505" y="158450"/>
                      <a:pt x="276550" y="143496"/>
                      <a:pt x="258167" y="143496"/>
                    </a:cubicBezTo>
                    <a:close/>
                    <a:moveTo>
                      <a:pt x="391517" y="143496"/>
                    </a:moveTo>
                    <a:cubicBezTo>
                      <a:pt x="373134" y="143496"/>
                      <a:pt x="358180" y="158450"/>
                      <a:pt x="358180" y="176834"/>
                    </a:cubicBezTo>
                    <a:cubicBezTo>
                      <a:pt x="358180" y="195217"/>
                      <a:pt x="373134" y="210171"/>
                      <a:pt x="391517" y="210171"/>
                    </a:cubicBezTo>
                    <a:cubicBezTo>
                      <a:pt x="409900" y="210171"/>
                      <a:pt x="424855" y="195217"/>
                      <a:pt x="424855" y="176834"/>
                    </a:cubicBezTo>
                    <a:cubicBezTo>
                      <a:pt x="424855" y="158450"/>
                      <a:pt x="409900" y="143496"/>
                      <a:pt x="391517" y="143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20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ïś1îḋé"/>
            <p:cNvGrpSpPr/>
            <p:nvPr/>
          </p:nvGrpSpPr>
          <p:grpSpPr>
            <a:xfrm>
              <a:off x="628299" y="3047998"/>
              <a:ext cx="5089596" cy="2806075"/>
              <a:chOff x="628299" y="3047998"/>
              <a:chExt cx="5089596" cy="2806075"/>
            </a:xfrm>
          </p:grpSpPr>
          <p:sp>
            <p:nvSpPr>
              <p:cNvPr id="4" name="ïṥļíḍê"/>
              <p:cNvSpPr/>
              <p:nvPr/>
            </p:nvSpPr>
            <p:spPr>
              <a:xfrm>
                <a:off x="628299" y="3047998"/>
                <a:ext cx="5089596" cy="2299503"/>
              </a:xfrm>
              <a:prstGeom prst="roundRect">
                <a:avLst>
                  <a:gd name="adj" fmla="val 4569"/>
                </a:avLst>
              </a:prstGeom>
              <a:solidFill>
                <a:srgbClr val="FFFFFF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en-US" altLang="zh-CN" sz="32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ïṣ1îďe"/>
              <p:cNvSpPr/>
              <p:nvPr/>
            </p:nvSpPr>
            <p:spPr>
              <a:xfrm>
                <a:off x="915954" y="4145913"/>
                <a:ext cx="4801870" cy="170816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--</a:t>
                </a:r>
                <a:r>
                  <a: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教育部外教中心项目：</a:t>
                </a:r>
                <a:r>
                  <a:rPr lang="zh-CN" altLang="zh-CN" sz="1400" kern="100" dirty="0">
                    <a:solidFill>
                      <a:srgbClr val="000000"/>
                    </a:solidFill>
                    <a:cs typeface="+mn-ea"/>
                    <a:sym typeface="+mn-lt"/>
                  </a:rPr>
                  <a:t>教育部建立的高等院校基础学科外国教材中心图书室，全国</a:t>
                </a:r>
                <a:r>
                  <a:rPr lang="en-US" altLang="zh-CN" sz="1400" kern="100" dirty="0">
                    <a:solidFill>
                      <a:srgbClr val="000000"/>
                    </a:solidFill>
                    <a:cs typeface="+mn-ea"/>
                    <a:sym typeface="+mn-lt"/>
                  </a:rPr>
                  <a:t>12</a:t>
                </a:r>
                <a:r>
                  <a:rPr lang="zh-CN" altLang="zh-CN" sz="1400" kern="100" dirty="0">
                    <a:solidFill>
                      <a:srgbClr val="000000"/>
                    </a:solidFill>
                    <a:cs typeface="+mn-ea"/>
                    <a:sym typeface="+mn-lt"/>
                  </a:rPr>
                  <a:t>家院校共同参与建设</a:t>
                </a:r>
                <a:endParaRPr lang="zh-CN" altLang="en-US" sz="1400" dirty="0">
                  <a:solidFill>
                    <a:srgbClr val="000000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--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清华大学图书馆组织和牵头选品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--</a:t>
                </a:r>
                <a:r>
                  <a: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教图公司为教育部指定独家资源引进服务商及平台运营方</a:t>
                </a:r>
              </a:p>
              <a:p>
                <a:pPr>
                  <a:lnSpc>
                    <a:spcPct val="150000"/>
                  </a:lnSpc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íŝļíďé"/>
              <p:cNvSpPr txBox="1"/>
              <p:nvPr/>
            </p:nvSpPr>
            <p:spPr>
              <a:xfrm>
                <a:off x="1996089" y="3333435"/>
                <a:ext cx="2909110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000000"/>
                    </a:solidFill>
                    <a:cs typeface="+mn-ea"/>
                    <a:sym typeface="+mn-lt"/>
                  </a:rPr>
                  <a:t>政府项目支持</a:t>
                </a:r>
              </a:p>
              <a:p>
                <a:r>
                  <a:rPr lang="en-US" altLang="zh-CN" b="1" dirty="0">
                    <a:solidFill>
                      <a:srgbClr val="000000"/>
                    </a:solidFill>
                    <a:cs typeface="+mn-ea"/>
                    <a:sym typeface="+mn-lt"/>
                  </a:rPr>
                  <a:t>Government Support</a:t>
                </a:r>
              </a:p>
            </p:txBody>
          </p:sp>
          <p:sp>
            <p:nvSpPr>
              <p:cNvPr id="14" name="íṧlíḍè"/>
              <p:cNvSpPr txBox="1"/>
              <p:nvPr/>
            </p:nvSpPr>
            <p:spPr>
              <a:xfrm>
                <a:off x="823319" y="3085218"/>
                <a:ext cx="1293840" cy="110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6600" b="1" dirty="0">
                    <a:solidFill>
                      <a:schemeClr val="accent4">
                        <a:alpha val="20000"/>
                      </a:schemeClr>
                    </a:solidFill>
                    <a:cs typeface="+mn-ea"/>
                    <a:sym typeface="+mn-lt"/>
                  </a:rPr>
                  <a:t>01</a:t>
                </a:r>
              </a:p>
            </p:txBody>
          </p:sp>
        </p:grpSp>
        <p:grpSp>
          <p:nvGrpSpPr>
            <p:cNvPr id="5" name="íşḻíḍé"/>
            <p:cNvGrpSpPr/>
            <p:nvPr/>
          </p:nvGrpSpPr>
          <p:grpSpPr>
            <a:xfrm>
              <a:off x="6954593" y="2269498"/>
              <a:ext cx="444222" cy="444220"/>
              <a:chOff x="7268009" y="527460"/>
              <a:chExt cx="444222" cy="444220"/>
            </a:xfrm>
          </p:grpSpPr>
          <p:sp>
            <p:nvSpPr>
              <p:cNvPr id="7" name="ïṥ1ïďé"/>
              <p:cNvSpPr/>
              <p:nvPr/>
            </p:nvSpPr>
            <p:spPr>
              <a:xfrm>
                <a:off x="7268009" y="527460"/>
                <a:ext cx="444222" cy="444220"/>
              </a:xfrm>
              <a:prstGeom prst="ellipse">
                <a:avLst/>
              </a:pr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2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7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îṥḷïḓé"/>
              <p:cNvSpPr/>
              <p:nvPr/>
            </p:nvSpPr>
            <p:spPr bwMode="auto">
              <a:xfrm>
                <a:off x="7387340" y="664004"/>
                <a:ext cx="205561" cy="171132"/>
              </a:xfrm>
              <a:custGeom>
                <a:avLst/>
                <a:gdLst>
                  <a:gd name="connsiteX0" fmla="*/ 483573 w 526297"/>
                  <a:gd name="connsiteY0" fmla="*/ 133971 h 438150"/>
                  <a:gd name="connsiteX1" fmla="*/ 527674 w 526297"/>
                  <a:gd name="connsiteY1" fmla="*/ 178072 h 438150"/>
                  <a:gd name="connsiteX2" fmla="*/ 527579 w 526297"/>
                  <a:gd name="connsiteY2" fmla="*/ 181501 h 438150"/>
                  <a:gd name="connsiteX3" fmla="*/ 514244 w 526297"/>
                  <a:gd name="connsiteY3" fmla="*/ 355237 h 438150"/>
                  <a:gd name="connsiteX4" fmla="*/ 485764 w 526297"/>
                  <a:gd name="connsiteY4" fmla="*/ 381621 h 438150"/>
                  <a:gd name="connsiteX5" fmla="*/ 454998 w 526297"/>
                  <a:gd name="connsiteY5" fmla="*/ 381621 h 438150"/>
                  <a:gd name="connsiteX6" fmla="*/ 454998 w 526297"/>
                  <a:gd name="connsiteY6" fmla="*/ 438771 h 438150"/>
                  <a:gd name="connsiteX7" fmla="*/ 435948 w 526297"/>
                  <a:gd name="connsiteY7" fmla="*/ 438771 h 438150"/>
                  <a:gd name="connsiteX8" fmla="*/ 435948 w 526297"/>
                  <a:gd name="connsiteY8" fmla="*/ 381621 h 438150"/>
                  <a:gd name="connsiteX9" fmla="*/ 93048 w 526297"/>
                  <a:gd name="connsiteY9" fmla="*/ 381621 h 438150"/>
                  <a:gd name="connsiteX10" fmla="*/ 93048 w 526297"/>
                  <a:gd name="connsiteY10" fmla="*/ 438771 h 438150"/>
                  <a:gd name="connsiteX11" fmla="*/ 73998 w 526297"/>
                  <a:gd name="connsiteY11" fmla="*/ 438771 h 438150"/>
                  <a:gd name="connsiteX12" fmla="*/ 73998 w 526297"/>
                  <a:gd name="connsiteY12" fmla="*/ 381621 h 438150"/>
                  <a:gd name="connsiteX13" fmla="*/ 43328 w 526297"/>
                  <a:gd name="connsiteY13" fmla="*/ 381621 h 438150"/>
                  <a:gd name="connsiteX14" fmla="*/ 14848 w 526297"/>
                  <a:gd name="connsiteY14" fmla="*/ 355237 h 438150"/>
                  <a:gd name="connsiteX15" fmla="*/ 1513 w 526297"/>
                  <a:gd name="connsiteY15" fmla="*/ 181501 h 438150"/>
                  <a:gd name="connsiteX16" fmla="*/ 42089 w 526297"/>
                  <a:gd name="connsiteY16" fmla="*/ 134162 h 438150"/>
                  <a:gd name="connsiteX17" fmla="*/ 45518 w 526297"/>
                  <a:gd name="connsiteY17" fmla="*/ 134066 h 438150"/>
                  <a:gd name="connsiteX18" fmla="*/ 101906 w 526297"/>
                  <a:gd name="connsiteY18" fmla="*/ 180834 h 438150"/>
                  <a:gd name="connsiteX19" fmla="*/ 121623 w 526297"/>
                  <a:gd name="connsiteY19" fmla="*/ 286371 h 438150"/>
                  <a:gd name="connsiteX20" fmla="*/ 407373 w 526297"/>
                  <a:gd name="connsiteY20" fmla="*/ 286371 h 438150"/>
                  <a:gd name="connsiteX21" fmla="*/ 427185 w 526297"/>
                  <a:gd name="connsiteY21" fmla="*/ 180739 h 438150"/>
                  <a:gd name="connsiteX22" fmla="*/ 483573 w 526297"/>
                  <a:gd name="connsiteY22" fmla="*/ 133971 h 438150"/>
                  <a:gd name="connsiteX23" fmla="*/ 416898 w 526297"/>
                  <a:gd name="connsiteY23" fmla="*/ 621 h 438150"/>
                  <a:gd name="connsiteX24" fmla="*/ 483573 w 526297"/>
                  <a:gd name="connsiteY24" fmla="*/ 67296 h 438150"/>
                  <a:gd name="connsiteX25" fmla="*/ 483573 w 526297"/>
                  <a:gd name="connsiteY25" fmla="*/ 115397 h 438150"/>
                  <a:gd name="connsiteX26" fmla="*/ 476429 w 526297"/>
                  <a:gd name="connsiteY26" fmla="*/ 114921 h 438150"/>
                  <a:gd name="connsiteX27" fmla="*/ 412040 w 526297"/>
                  <a:gd name="connsiteY27" fmla="*/ 166451 h 438150"/>
                  <a:gd name="connsiteX28" fmla="*/ 411564 w 526297"/>
                  <a:gd name="connsiteY28" fmla="*/ 168737 h 438150"/>
                  <a:gd name="connsiteX29" fmla="*/ 393086 w 526297"/>
                  <a:gd name="connsiteY29" fmla="*/ 267321 h 438150"/>
                  <a:gd name="connsiteX30" fmla="*/ 135911 w 526297"/>
                  <a:gd name="connsiteY30" fmla="*/ 267321 h 438150"/>
                  <a:gd name="connsiteX31" fmla="*/ 117432 w 526297"/>
                  <a:gd name="connsiteY31" fmla="*/ 168737 h 438150"/>
                  <a:gd name="connsiteX32" fmla="*/ 52567 w 526297"/>
                  <a:gd name="connsiteY32" fmla="*/ 114921 h 438150"/>
                  <a:gd name="connsiteX33" fmla="*/ 54948 w 526297"/>
                  <a:gd name="connsiteY33" fmla="*/ 67296 h 438150"/>
                  <a:gd name="connsiteX34" fmla="*/ 121623 w 526297"/>
                  <a:gd name="connsiteY34" fmla="*/ 621 h 438150"/>
                  <a:gd name="connsiteX35" fmla="*/ 416898 w 526297"/>
                  <a:gd name="connsiteY35" fmla="*/ 621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6297" h="438150">
                    <a:moveTo>
                      <a:pt x="483573" y="133971"/>
                    </a:moveTo>
                    <a:cubicBezTo>
                      <a:pt x="507957" y="133971"/>
                      <a:pt x="527674" y="153688"/>
                      <a:pt x="527674" y="178072"/>
                    </a:cubicBezTo>
                    <a:cubicBezTo>
                      <a:pt x="527674" y="179215"/>
                      <a:pt x="527674" y="180358"/>
                      <a:pt x="527579" y="181501"/>
                    </a:cubicBezTo>
                    <a:lnTo>
                      <a:pt x="514244" y="355237"/>
                    </a:lnTo>
                    <a:cubicBezTo>
                      <a:pt x="513101" y="370096"/>
                      <a:pt x="500718" y="381621"/>
                      <a:pt x="485764" y="381621"/>
                    </a:cubicBezTo>
                    <a:lnTo>
                      <a:pt x="454998" y="381621"/>
                    </a:lnTo>
                    <a:lnTo>
                      <a:pt x="454998" y="438771"/>
                    </a:lnTo>
                    <a:lnTo>
                      <a:pt x="435948" y="438771"/>
                    </a:lnTo>
                    <a:lnTo>
                      <a:pt x="435948" y="381621"/>
                    </a:lnTo>
                    <a:lnTo>
                      <a:pt x="93048" y="381621"/>
                    </a:lnTo>
                    <a:lnTo>
                      <a:pt x="93048" y="438771"/>
                    </a:lnTo>
                    <a:lnTo>
                      <a:pt x="73998" y="438771"/>
                    </a:lnTo>
                    <a:lnTo>
                      <a:pt x="73998" y="381621"/>
                    </a:lnTo>
                    <a:lnTo>
                      <a:pt x="43328" y="381621"/>
                    </a:lnTo>
                    <a:cubicBezTo>
                      <a:pt x="28373" y="381621"/>
                      <a:pt x="15991" y="370096"/>
                      <a:pt x="14848" y="355237"/>
                    </a:cubicBezTo>
                    <a:lnTo>
                      <a:pt x="1513" y="181501"/>
                    </a:lnTo>
                    <a:cubicBezTo>
                      <a:pt x="-392" y="157212"/>
                      <a:pt x="17801" y="135971"/>
                      <a:pt x="42089" y="134162"/>
                    </a:cubicBezTo>
                    <a:cubicBezTo>
                      <a:pt x="43232" y="134066"/>
                      <a:pt x="44375" y="134066"/>
                      <a:pt x="45518" y="134066"/>
                    </a:cubicBezTo>
                    <a:cubicBezTo>
                      <a:pt x="73141" y="134066"/>
                      <a:pt x="96858" y="153688"/>
                      <a:pt x="101906" y="180834"/>
                    </a:cubicBezTo>
                    <a:lnTo>
                      <a:pt x="121623" y="286371"/>
                    </a:lnTo>
                    <a:lnTo>
                      <a:pt x="407373" y="286371"/>
                    </a:lnTo>
                    <a:lnTo>
                      <a:pt x="427185" y="180739"/>
                    </a:lnTo>
                    <a:cubicBezTo>
                      <a:pt x="432233" y="153592"/>
                      <a:pt x="455951" y="133971"/>
                      <a:pt x="483573" y="133971"/>
                    </a:cubicBezTo>
                    <a:close/>
                    <a:moveTo>
                      <a:pt x="416898" y="621"/>
                    </a:moveTo>
                    <a:cubicBezTo>
                      <a:pt x="453760" y="621"/>
                      <a:pt x="483573" y="30434"/>
                      <a:pt x="483573" y="67296"/>
                    </a:cubicBezTo>
                    <a:lnTo>
                      <a:pt x="483573" y="115397"/>
                    </a:lnTo>
                    <a:cubicBezTo>
                      <a:pt x="481192" y="115112"/>
                      <a:pt x="478811" y="114921"/>
                      <a:pt x="476429" y="114921"/>
                    </a:cubicBezTo>
                    <a:cubicBezTo>
                      <a:pt x="445473" y="114921"/>
                      <a:pt x="418803" y="136448"/>
                      <a:pt x="412040" y="166451"/>
                    </a:cubicBezTo>
                    <a:lnTo>
                      <a:pt x="411564" y="168737"/>
                    </a:lnTo>
                    <a:lnTo>
                      <a:pt x="393086" y="267321"/>
                    </a:lnTo>
                    <a:lnTo>
                      <a:pt x="135911" y="267321"/>
                    </a:lnTo>
                    <a:lnTo>
                      <a:pt x="117432" y="168737"/>
                    </a:lnTo>
                    <a:cubicBezTo>
                      <a:pt x="111622" y="137495"/>
                      <a:pt x="84285" y="114921"/>
                      <a:pt x="52567" y="114921"/>
                    </a:cubicBezTo>
                    <a:lnTo>
                      <a:pt x="54948" y="67296"/>
                    </a:lnTo>
                    <a:cubicBezTo>
                      <a:pt x="54948" y="30434"/>
                      <a:pt x="84761" y="621"/>
                      <a:pt x="121623" y="621"/>
                    </a:cubicBezTo>
                    <a:lnTo>
                      <a:pt x="416898" y="6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20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îs1ïḍe"/>
            <p:cNvGrpSpPr/>
            <p:nvPr/>
          </p:nvGrpSpPr>
          <p:grpSpPr>
            <a:xfrm>
              <a:off x="6340551" y="3047998"/>
              <a:ext cx="5089596" cy="2481486"/>
              <a:chOff x="6467874" y="3047998"/>
              <a:chExt cx="5089596" cy="2481486"/>
            </a:xfrm>
          </p:grpSpPr>
          <p:sp>
            <p:nvSpPr>
              <p:cNvPr id="17" name="iṥḷiḓê"/>
              <p:cNvSpPr/>
              <p:nvPr/>
            </p:nvSpPr>
            <p:spPr>
              <a:xfrm>
                <a:off x="6467874" y="3047998"/>
                <a:ext cx="5089596" cy="2299503"/>
              </a:xfrm>
              <a:prstGeom prst="roundRect">
                <a:avLst>
                  <a:gd name="adj" fmla="val 4569"/>
                </a:avLst>
              </a:prstGeom>
              <a:solidFill>
                <a:srgbClr val="FFFFFF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en-US" altLang="zh-CN" sz="32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iş1ïḑê"/>
              <p:cNvSpPr/>
              <p:nvPr/>
            </p:nvSpPr>
            <p:spPr>
              <a:xfrm>
                <a:off x="6756469" y="4145819"/>
                <a:ext cx="4612212" cy="1383665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--</a:t>
                </a:r>
                <a:r>
                  <a: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本地化存储和访问，浏览、阅读一站式服务</a:t>
                </a:r>
                <a:endParaRPr lang="en-US" sz="1400" dirty="0">
                  <a:solidFill>
                    <a:srgbClr val="000000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--</a:t>
                </a:r>
                <a:r>
                  <a: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服务对象：高校图书馆、科研机构等用户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--</a:t>
                </a:r>
                <a:r>
                  <a: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重点保障学科：理工农医、管理</a:t>
                </a:r>
              </a:p>
              <a:p>
                <a:pPr>
                  <a:lnSpc>
                    <a:spcPct val="150000"/>
                  </a:lnSpc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ísḻîḑê"/>
              <p:cNvSpPr txBox="1"/>
              <p:nvPr/>
            </p:nvSpPr>
            <p:spPr>
              <a:xfrm>
                <a:off x="7964392" y="3333435"/>
                <a:ext cx="2228872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accent2">
                        <a:lumMod val="75000"/>
                      </a:schemeClr>
                    </a:solidFill>
                    <a:cs typeface="+mn-ea"/>
                    <a:sym typeface="+mn-lt"/>
                  </a:rPr>
                  <a:t>产品定位</a:t>
                </a:r>
                <a:endParaRPr lang="en-US" altLang="zh-CN" b="1" dirty="0"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endParaRPr>
              </a:p>
              <a:p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cs typeface="+mn-ea"/>
                    <a:sym typeface="+mn-lt"/>
                  </a:rPr>
                  <a:t>Positioning</a:t>
                </a:r>
              </a:p>
            </p:txBody>
          </p:sp>
          <p:sp>
            <p:nvSpPr>
              <p:cNvPr id="20" name="îṥ1íḍê"/>
              <p:cNvSpPr txBox="1"/>
              <p:nvPr/>
            </p:nvSpPr>
            <p:spPr>
              <a:xfrm>
                <a:off x="6662894" y="3085218"/>
                <a:ext cx="1208078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6600" b="1" dirty="0">
                    <a:solidFill>
                      <a:schemeClr val="accent1">
                        <a:lumMod val="50000"/>
                        <a:alpha val="20000"/>
                      </a:schemeClr>
                    </a:solidFill>
                    <a:cs typeface="+mn-ea"/>
                    <a:sym typeface="+mn-lt"/>
                  </a:rPr>
                  <a:t>02</a:t>
                </a:r>
              </a:p>
            </p:txBody>
          </p:sp>
        </p:grp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F0863B93-1E64-434D-88A0-8458596F921C}"/>
              </a:ext>
            </a:extLst>
          </p:cNvPr>
          <p:cNvSpPr txBox="1"/>
          <p:nvPr/>
        </p:nvSpPr>
        <p:spPr>
          <a:xfrm>
            <a:off x="944015" y="5903699"/>
            <a:ext cx="1045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i="1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rPr>
              <a:t>12</a:t>
            </a:r>
            <a:r>
              <a:rPr lang="zh-CN" altLang="zh-CN" sz="1000" b="1" i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家外教中心成员馆名单：</a:t>
            </a:r>
            <a:r>
              <a:rPr lang="zh-CN" altLang="zh-CN" sz="1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北京大学、清华大学、中国农业大学、南开大学、吉林大学、复旦大学、南京大学、东南大学、武汉大学、华南理工大学、重庆大学、西安交通大学</a:t>
            </a:r>
            <a:endParaRPr lang="zh-CN" altLang="zh-CN" sz="1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xmlns="" id="{A6A819F1-33AF-45D7-8BF6-2B0A9769CA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061" name="think-cell Slide" r:id="rId4" imgW="360" imgH="360" progId="">
              <p:embed/>
            </p:oleObj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xmlns="" id="{FF51F16D-1BAD-46EE-A6F4-B8B94C9DF628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感谢垂听，欢迎指正！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5862868" y="4330460"/>
            <a:ext cx="5657618" cy="1207697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>
                <a:cs typeface="+mn-ea"/>
                <a:sym typeface="+mn-lt"/>
              </a:rPr>
              <a:t>林子钰</a:t>
            </a:r>
            <a:endParaRPr lang="en-US" altLang="zh-CN" dirty="0">
              <a:cs typeface="+mn-ea"/>
              <a:sym typeface="+mn-lt"/>
            </a:endParaRPr>
          </a:p>
          <a:p>
            <a:r>
              <a:rPr lang="en-US" altLang="zh-CN" dirty="0">
                <a:cs typeface="+mn-ea"/>
                <a:sym typeface="+mn-lt"/>
              </a:rPr>
              <a:t>010-57933214</a:t>
            </a:r>
          </a:p>
          <a:p>
            <a:r>
              <a:rPr lang="en-US" altLang="zh-CN" dirty="0">
                <a:cs typeface="+mn-ea"/>
                <a:sym typeface="+mn-lt"/>
              </a:rPr>
              <a:t>13718039049</a:t>
            </a:r>
          </a:p>
          <a:p>
            <a:r>
              <a:rPr lang="en-US" altLang="zh-CN" dirty="0">
                <a:cs typeface="+mn-ea"/>
                <a:sym typeface="+mn-lt"/>
              </a:rPr>
              <a:t>ziyu.lin@cepiec.com.cn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38D6848-08A7-4F47-A13A-3960BEB9FDE2}"/>
              </a:ext>
            </a:extLst>
          </p:cNvPr>
          <p:cNvGrpSpPr/>
          <p:nvPr/>
        </p:nvGrpSpPr>
        <p:grpSpPr>
          <a:xfrm>
            <a:off x="5871493" y="4251692"/>
            <a:ext cx="2293075" cy="1338225"/>
            <a:chOff x="5247605" y="3289867"/>
            <a:chExt cx="6574569" cy="2448789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6B9C937B-F1CE-4695-AB51-3838455B4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5469" y="5738656"/>
              <a:ext cx="637670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A351F7BF-3538-423A-B44A-2F629539C5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7605" y="3289867"/>
              <a:ext cx="637670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E195AC2-9262-4D93-B0FC-5D951E81F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3905" t="22826" r="12228" b="34827"/>
          <a:stretch>
            <a:fillRect/>
          </a:stretch>
        </p:blipFill>
        <p:spPr>
          <a:xfrm>
            <a:off x="673099" y="675164"/>
            <a:ext cx="1914859" cy="72183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360DCD5-8B3F-48FD-90CD-22E123C0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8053" y="5953837"/>
            <a:ext cx="148844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174258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796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27250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1519535" cy="6982920"/>
            <a:chOff x="-635" y="1062352"/>
            <a:chExt cx="11519535" cy="5316741"/>
          </a:xfrm>
        </p:grpSpPr>
        <p:sp>
          <p:nvSpPr>
            <p:cNvPr id="7" name="íṣlïdé"/>
            <p:cNvSpPr txBox="1"/>
            <p:nvPr/>
          </p:nvSpPr>
          <p:spPr>
            <a:xfrm>
              <a:off x="659765" y="1368117"/>
              <a:ext cx="10858500" cy="520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buSzPct val="25000"/>
              </a:pPr>
              <a:r>
                <a:rPr lang="zh-CN" altLang="en-US" sz="3200" b="1">
                  <a:cs typeface="+mn-ea"/>
                  <a:sym typeface="+mn-lt"/>
                </a:rPr>
                <a:t>电子教材选品原则</a:t>
              </a:r>
              <a:endParaRPr lang="zh-CN" altLang="en-US" sz="3200" b="1" dirty="0">
                <a:cs typeface="+mn-ea"/>
                <a:sym typeface="+mn-lt"/>
              </a:endParaRPr>
            </a:p>
          </p:txBody>
        </p:sp>
        <p:sp>
          <p:nvSpPr>
            <p:cNvPr id="10" name="iṣ1íďé"/>
            <p:cNvSpPr/>
            <p:nvPr/>
          </p:nvSpPr>
          <p:spPr>
            <a:xfrm>
              <a:off x="-635" y="1062352"/>
              <a:ext cx="11233785" cy="2649009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dist="38100" dir="5400000" algn="t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3" name="íṧliḓe"/>
            <p:cNvGrpSpPr/>
            <p:nvPr/>
          </p:nvGrpSpPr>
          <p:grpSpPr>
            <a:xfrm>
              <a:off x="660401" y="3849879"/>
              <a:ext cx="3155315" cy="2422255"/>
              <a:chOff x="1137237" y="3849879"/>
              <a:chExt cx="3800673" cy="2422255"/>
            </a:xfrm>
          </p:grpSpPr>
          <p:sp>
            <p:nvSpPr>
              <p:cNvPr id="14" name="îslîdê"/>
              <p:cNvSpPr/>
              <p:nvPr/>
            </p:nvSpPr>
            <p:spPr bwMode="auto">
              <a:xfrm>
                <a:off x="1137237" y="4339165"/>
                <a:ext cx="3800673" cy="19329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cs typeface="+mn-ea"/>
                    <a:sym typeface="+mn-lt"/>
                  </a:rPr>
                  <a:t>项目目标：建立世界一流的教学资源保障系统。打造国际化、开放式、高质量的教学支撑平台与服务体系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dirty="0">
                  <a:cs typeface="+mn-ea"/>
                  <a:sym typeface="+mn-lt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cs typeface="+mn-ea"/>
                    <a:sym typeface="+mn-lt"/>
                  </a:rPr>
                  <a:t>优选世界一流学术及教材类出版社产品，重点保障</a:t>
                </a:r>
                <a:r>
                  <a:rPr lang="zh-CN" altLang="en-US" sz="1400" b="1" dirty="0">
                    <a:cs typeface="+mn-ea"/>
                    <a:sym typeface="+mn-lt"/>
                  </a:rPr>
                  <a:t>理工及管理</a:t>
                </a:r>
                <a:r>
                  <a:rPr lang="zh-CN" altLang="en-US" sz="1400" dirty="0">
                    <a:cs typeface="+mn-ea"/>
                    <a:sym typeface="+mn-lt"/>
                  </a:rPr>
                  <a:t>类电子教材资源引进</a:t>
                </a:r>
              </a:p>
            </p:txBody>
          </p:sp>
          <p:sp>
            <p:nvSpPr>
              <p:cNvPr id="16" name="ïŝļíḑê"/>
              <p:cNvSpPr/>
              <p:nvPr/>
            </p:nvSpPr>
            <p:spPr>
              <a:xfrm>
                <a:off x="1137237" y="3849879"/>
                <a:ext cx="3492591" cy="489700"/>
              </a:xfrm>
              <a:prstGeom prst="rect">
                <a:avLst/>
              </a:prstGeom>
              <a:noFill/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zh-CN" altLang="en-US" sz="2000" b="1" dirty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优质资源</a:t>
                </a:r>
              </a:p>
            </p:txBody>
          </p:sp>
        </p:grpSp>
        <p:grpSp>
          <p:nvGrpSpPr>
            <p:cNvPr id="40" name="ïSḷídè"/>
            <p:cNvGrpSpPr/>
            <p:nvPr/>
          </p:nvGrpSpPr>
          <p:grpSpPr>
            <a:xfrm>
              <a:off x="4639877" y="3849424"/>
              <a:ext cx="2899546" cy="2529669"/>
              <a:chOff x="1137237" y="3849424"/>
              <a:chExt cx="3492591" cy="2529669"/>
            </a:xfrm>
          </p:grpSpPr>
          <p:sp>
            <p:nvSpPr>
              <p:cNvPr id="41" name="íŝļïdé"/>
              <p:cNvSpPr/>
              <p:nvPr/>
            </p:nvSpPr>
            <p:spPr bwMode="auto">
              <a:xfrm>
                <a:off x="1137237" y="4446326"/>
                <a:ext cx="3492591" cy="1932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cs typeface="+mn-ea"/>
                    <a:sym typeface="+mn-lt"/>
                  </a:rPr>
                  <a:t>选择实际采用率较高的教材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zh-CN" altLang="en-US" sz="1400" dirty="0">
                  <a:cs typeface="+mn-ea"/>
                  <a:sym typeface="+mn-lt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cs typeface="+mn-ea"/>
                    <a:sym typeface="+mn-lt"/>
                  </a:rPr>
                  <a:t>对标英美地区一流大学课程的教学实践，如英国排名前三十大学、美国常春藤大学等</a:t>
                </a:r>
                <a:endParaRPr lang="en-US" altLang="zh-CN" sz="1400" dirty="0">
                  <a:cs typeface="+mn-ea"/>
                  <a:sym typeface="+mn-lt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dirty="0">
                  <a:cs typeface="+mn-ea"/>
                  <a:sym typeface="+mn-lt"/>
                </a:endParaRPr>
              </a:p>
            </p:txBody>
          </p:sp>
          <p:sp>
            <p:nvSpPr>
              <p:cNvPr id="42" name="ïšľiḍè"/>
              <p:cNvSpPr/>
              <p:nvPr/>
            </p:nvSpPr>
            <p:spPr>
              <a:xfrm>
                <a:off x="1137237" y="3849424"/>
                <a:ext cx="3492591" cy="489700"/>
              </a:xfrm>
              <a:prstGeom prst="rect">
                <a:avLst/>
              </a:prstGeom>
              <a:noFill/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zh-CN" altLang="en-US" sz="2000" b="1" dirty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采用率高</a:t>
                </a:r>
              </a:p>
            </p:txBody>
          </p:sp>
        </p:grpSp>
        <p:grpSp>
          <p:nvGrpSpPr>
            <p:cNvPr id="45" name="i$lïḍé"/>
            <p:cNvGrpSpPr/>
            <p:nvPr/>
          </p:nvGrpSpPr>
          <p:grpSpPr>
            <a:xfrm>
              <a:off x="8619354" y="3849424"/>
              <a:ext cx="2899546" cy="2529669"/>
              <a:chOff x="1137237" y="3849424"/>
              <a:chExt cx="3492591" cy="2529669"/>
            </a:xfrm>
          </p:grpSpPr>
          <p:sp>
            <p:nvSpPr>
              <p:cNvPr id="46" name="íšḷíďe"/>
              <p:cNvSpPr/>
              <p:nvPr/>
            </p:nvSpPr>
            <p:spPr bwMode="auto">
              <a:xfrm>
                <a:off x="1137237" y="4446326"/>
                <a:ext cx="3492591" cy="1932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cs typeface="+mn-ea"/>
                    <a:sym typeface="+mn-lt"/>
                  </a:rPr>
                  <a:t>精选电子教材，通过</a:t>
                </a:r>
                <a:r>
                  <a:rPr lang="en-US" altLang="zh-CN" sz="1400" dirty="0" err="1">
                    <a:cs typeface="+mn-ea"/>
                    <a:sym typeface="+mn-lt"/>
                  </a:rPr>
                  <a:t>Itext</a:t>
                </a:r>
                <a:r>
                  <a:rPr lang="zh-CN" altLang="en-US" sz="1400" dirty="0">
                    <a:cs typeface="+mn-ea"/>
                    <a:sym typeface="+mn-lt"/>
                  </a:rPr>
                  <a:t>平台独家提供服务</a:t>
                </a:r>
                <a:endParaRPr lang="en-US" altLang="zh-CN" sz="1400" dirty="0">
                  <a:cs typeface="+mn-ea"/>
                  <a:sym typeface="+mn-lt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dirty="0">
                  <a:cs typeface="+mn-ea"/>
                  <a:sym typeface="+mn-lt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cs typeface="+mn-ea"/>
                    <a:sym typeface="+mn-lt"/>
                  </a:rPr>
                  <a:t>与各出版社自有平台、各大集成平台的电子书品种不重</a:t>
                </a:r>
              </a:p>
            </p:txBody>
          </p:sp>
          <p:sp>
            <p:nvSpPr>
              <p:cNvPr id="17" name="ïŝḻiḋé"/>
              <p:cNvSpPr/>
              <p:nvPr/>
            </p:nvSpPr>
            <p:spPr>
              <a:xfrm>
                <a:off x="1137237" y="3849424"/>
                <a:ext cx="3492591" cy="489700"/>
              </a:xfrm>
              <a:prstGeom prst="rect">
                <a:avLst/>
              </a:prstGeom>
              <a:noFill/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zh-CN" altLang="en-US" sz="2000" b="1" dirty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独家引进</a:t>
                </a:r>
              </a:p>
            </p:txBody>
          </p:sp>
        </p:grpSp>
        <p:cxnSp>
          <p:nvCxnSpPr>
            <p:cNvPr id="49" name="直接连接符 48"/>
            <p:cNvCxnSpPr/>
            <p:nvPr/>
          </p:nvCxnSpPr>
          <p:spPr>
            <a:xfrm>
              <a:off x="4099912" y="4201332"/>
              <a:ext cx="0" cy="1932768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8079388" y="4201332"/>
              <a:ext cx="0" cy="1932768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11337687" y="266700"/>
            <a:ext cx="615553" cy="32531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特色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     Features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F7844893-8545-4FD9-B9D4-53D308CAA502}"/>
              </a:ext>
            </a:extLst>
          </p:cNvPr>
          <p:cNvSpPr/>
          <p:nvPr/>
        </p:nvSpPr>
        <p:spPr>
          <a:xfrm>
            <a:off x="5874589" y="1535502"/>
            <a:ext cx="2743200" cy="923027"/>
          </a:xfrm>
          <a:prstGeom prst="rect">
            <a:avLst/>
          </a:prstGeom>
          <a:solidFill>
            <a:srgbClr val="C7450B"/>
          </a:solidFill>
          <a:ln>
            <a:solidFill>
              <a:srgbClr val="DC6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优质教材教参，保障教学体系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AE75EC0-C765-4189-A399-DDA616EEC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32"/>
          <a:stretch/>
        </p:blipFill>
        <p:spPr>
          <a:xfrm>
            <a:off x="1368724" y="1466491"/>
            <a:ext cx="3657600" cy="50052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7D7C030-8354-444B-A1C0-57E3EDF68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6345" y="2918577"/>
            <a:ext cx="3534268" cy="2953162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CCBF0F3E-E932-4086-9CD1-3917C2903235}"/>
              </a:ext>
            </a:extLst>
          </p:cNvPr>
          <p:cNvCxnSpPr/>
          <p:nvPr/>
        </p:nvCxnSpPr>
        <p:spPr>
          <a:xfrm>
            <a:off x="7996687" y="4416725"/>
            <a:ext cx="1112807" cy="0"/>
          </a:xfrm>
          <a:prstGeom prst="line">
            <a:avLst/>
          </a:prstGeom>
          <a:ln w="38100">
            <a:solidFill>
              <a:srgbClr val="C74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228DB654-0E2B-44FE-A6CF-4D7CD28FE775}"/>
              </a:ext>
            </a:extLst>
          </p:cNvPr>
          <p:cNvCxnSpPr/>
          <p:nvPr/>
        </p:nvCxnSpPr>
        <p:spPr>
          <a:xfrm>
            <a:off x="5995360" y="4727275"/>
            <a:ext cx="3036498" cy="0"/>
          </a:xfrm>
          <a:prstGeom prst="line">
            <a:avLst/>
          </a:prstGeom>
          <a:ln w="38100">
            <a:solidFill>
              <a:srgbClr val="C74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9C43EB56-1908-4F70-9490-8EA886FAD5D2}"/>
              </a:ext>
            </a:extLst>
          </p:cNvPr>
          <p:cNvCxnSpPr/>
          <p:nvPr/>
        </p:nvCxnSpPr>
        <p:spPr>
          <a:xfrm>
            <a:off x="6009737" y="5026325"/>
            <a:ext cx="3036498" cy="0"/>
          </a:xfrm>
          <a:prstGeom prst="line">
            <a:avLst/>
          </a:prstGeom>
          <a:ln w="38100">
            <a:solidFill>
              <a:srgbClr val="C74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137536C7-0232-4070-A7FC-1C9F4A5D5BF7}"/>
              </a:ext>
            </a:extLst>
          </p:cNvPr>
          <p:cNvCxnSpPr/>
          <p:nvPr/>
        </p:nvCxnSpPr>
        <p:spPr>
          <a:xfrm>
            <a:off x="6006862" y="5368504"/>
            <a:ext cx="3036498" cy="0"/>
          </a:xfrm>
          <a:prstGeom prst="line">
            <a:avLst/>
          </a:prstGeom>
          <a:ln w="38100">
            <a:solidFill>
              <a:srgbClr val="C74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58A49FDB-9FB3-4694-9098-B0B2AD9D7CDB}"/>
              </a:ext>
            </a:extLst>
          </p:cNvPr>
          <p:cNvCxnSpPr/>
          <p:nvPr/>
        </p:nvCxnSpPr>
        <p:spPr>
          <a:xfrm>
            <a:off x="6029866" y="5633047"/>
            <a:ext cx="3036498" cy="0"/>
          </a:xfrm>
          <a:prstGeom prst="line">
            <a:avLst/>
          </a:prstGeom>
          <a:ln w="38100">
            <a:solidFill>
              <a:srgbClr val="C74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xmlns="" id="{50BED5B9-AA12-4F2C-AD96-F5565F2328D4}"/>
              </a:ext>
            </a:extLst>
          </p:cNvPr>
          <p:cNvCxnSpPr>
            <a:cxnSpLocks/>
          </p:cNvCxnSpPr>
          <p:nvPr/>
        </p:nvCxnSpPr>
        <p:spPr>
          <a:xfrm>
            <a:off x="1716656" y="3502325"/>
            <a:ext cx="3036498" cy="0"/>
          </a:xfrm>
          <a:prstGeom prst="line">
            <a:avLst/>
          </a:prstGeom>
          <a:ln w="38100">
            <a:solidFill>
              <a:srgbClr val="DC614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475C7707-09F3-4BF6-8159-E4EEC3920207}"/>
              </a:ext>
            </a:extLst>
          </p:cNvPr>
          <p:cNvCxnSpPr/>
          <p:nvPr/>
        </p:nvCxnSpPr>
        <p:spPr>
          <a:xfrm>
            <a:off x="1699404" y="3830128"/>
            <a:ext cx="2320506" cy="0"/>
          </a:xfrm>
          <a:prstGeom prst="line">
            <a:avLst/>
          </a:prstGeom>
          <a:ln w="38100">
            <a:solidFill>
              <a:srgbClr val="DC6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xmlns="" id="{BE50D267-CA04-41EF-80E8-7E3CA65F876E}"/>
              </a:ext>
            </a:extLst>
          </p:cNvPr>
          <p:cNvCxnSpPr>
            <a:cxnSpLocks/>
          </p:cNvCxnSpPr>
          <p:nvPr/>
        </p:nvCxnSpPr>
        <p:spPr>
          <a:xfrm>
            <a:off x="1687902" y="3214778"/>
            <a:ext cx="3036498" cy="0"/>
          </a:xfrm>
          <a:prstGeom prst="line">
            <a:avLst/>
          </a:prstGeom>
          <a:ln w="38100">
            <a:solidFill>
              <a:srgbClr val="DC614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64895289-67B9-415C-9F38-BC01A174B85F}"/>
              </a:ext>
            </a:extLst>
          </p:cNvPr>
          <p:cNvSpPr txBox="1"/>
          <p:nvPr/>
        </p:nvSpPr>
        <p:spPr>
          <a:xfrm>
            <a:off x="6150634" y="1699403"/>
            <a:ext cx="270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清华大学外教中心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公众号推文：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12D0C2FA-C599-4ABF-A084-ACF3230ABE7A}"/>
              </a:ext>
            </a:extLst>
          </p:cNvPr>
          <p:cNvGrpSpPr/>
          <p:nvPr/>
        </p:nvGrpSpPr>
        <p:grpSpPr>
          <a:xfrm>
            <a:off x="9392686" y="886243"/>
            <a:ext cx="2244281" cy="2419676"/>
            <a:chOff x="854671" y="1564766"/>
            <a:chExt cx="3208528" cy="3517920"/>
          </a:xfrm>
        </p:grpSpPr>
        <p:sp>
          <p:nvSpPr>
            <p:cNvPr id="26" name="ExtraShape1">
              <a:extLst>
                <a:ext uri="{FF2B5EF4-FFF2-40B4-BE49-F238E27FC236}">
                  <a16:creationId xmlns:a16="http://schemas.microsoft.com/office/drawing/2014/main" xmlns="" id="{011CFB86-9CBD-493E-84F8-4FFE88EB64F2}"/>
                </a:ext>
              </a:extLst>
            </p:cNvPr>
            <p:cNvSpPr/>
            <p:nvPr/>
          </p:nvSpPr>
          <p:spPr>
            <a:xfrm>
              <a:off x="1472658" y="2098703"/>
              <a:ext cx="2029519" cy="2710328"/>
            </a:xfrm>
            <a:custGeom>
              <a:avLst/>
              <a:gdLst>
                <a:gd name="connsiteX0" fmla="*/ 1853734 w 2029519"/>
                <a:gd name="connsiteY0" fmla="*/ 2710329 h 2710328"/>
                <a:gd name="connsiteX1" fmla="*/ 0 w 2029519"/>
                <a:gd name="connsiteY1" fmla="*/ 2710329 h 2710328"/>
                <a:gd name="connsiteX2" fmla="*/ 0 w 2029519"/>
                <a:gd name="connsiteY2" fmla="*/ 236077 h 2710328"/>
                <a:gd name="connsiteX3" fmla="*/ 235864 w 2029519"/>
                <a:gd name="connsiteY3" fmla="*/ 0 h 2710328"/>
                <a:gd name="connsiteX4" fmla="*/ 1970553 w 2029519"/>
                <a:gd name="connsiteY4" fmla="*/ 0 h 2710328"/>
                <a:gd name="connsiteX5" fmla="*/ 2029519 w 2029519"/>
                <a:gd name="connsiteY5" fmla="*/ 59021 h 2710328"/>
                <a:gd name="connsiteX6" fmla="*/ 2029519 w 2029519"/>
                <a:gd name="connsiteY6" fmla="*/ 2468027 h 2710328"/>
                <a:gd name="connsiteX7" fmla="*/ 1970553 w 2029519"/>
                <a:gd name="connsiteY7" fmla="*/ 2527048 h 2710328"/>
                <a:gd name="connsiteX8" fmla="*/ 1853727 w 2029519"/>
                <a:gd name="connsiteY8" fmla="*/ 2488220 h 2710328"/>
                <a:gd name="connsiteX9" fmla="*/ 1853727 w 2029519"/>
                <a:gd name="connsiteY9" fmla="*/ 2710329 h 271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9519" h="2710328">
                  <a:moveTo>
                    <a:pt x="1853734" y="2710329"/>
                  </a:moveTo>
                  <a:lnTo>
                    <a:pt x="0" y="2710329"/>
                  </a:lnTo>
                  <a:lnTo>
                    <a:pt x="0" y="236077"/>
                  </a:lnTo>
                  <a:cubicBezTo>
                    <a:pt x="0" y="105695"/>
                    <a:pt x="105599" y="0"/>
                    <a:pt x="235864" y="0"/>
                  </a:cubicBezTo>
                  <a:lnTo>
                    <a:pt x="1970553" y="0"/>
                  </a:lnTo>
                  <a:cubicBezTo>
                    <a:pt x="2003121" y="0"/>
                    <a:pt x="2029519" y="26425"/>
                    <a:pt x="2029519" y="59021"/>
                  </a:cubicBezTo>
                  <a:lnTo>
                    <a:pt x="2029519" y="2468027"/>
                  </a:lnTo>
                  <a:cubicBezTo>
                    <a:pt x="2029519" y="2500622"/>
                    <a:pt x="2003121" y="2527048"/>
                    <a:pt x="1970553" y="2527048"/>
                  </a:cubicBezTo>
                  <a:lnTo>
                    <a:pt x="1853727" y="2488220"/>
                  </a:lnTo>
                  <a:lnTo>
                    <a:pt x="1853727" y="271032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ExtraShape2">
              <a:extLst>
                <a:ext uri="{FF2B5EF4-FFF2-40B4-BE49-F238E27FC236}">
                  <a16:creationId xmlns:a16="http://schemas.microsoft.com/office/drawing/2014/main" xmlns="" id="{1C7813AF-5A7E-4418-A086-679F31320310}"/>
                </a:ext>
              </a:extLst>
            </p:cNvPr>
            <p:cNvSpPr/>
            <p:nvPr/>
          </p:nvSpPr>
          <p:spPr>
            <a:xfrm>
              <a:off x="3168376" y="2098696"/>
              <a:ext cx="333801" cy="2527054"/>
            </a:xfrm>
            <a:custGeom>
              <a:avLst/>
              <a:gdLst>
                <a:gd name="connsiteX0" fmla="*/ 274836 w 333801"/>
                <a:gd name="connsiteY0" fmla="*/ 0 h 2527054"/>
                <a:gd name="connsiteX1" fmla="*/ 0 w 333801"/>
                <a:gd name="connsiteY1" fmla="*/ 0 h 2527054"/>
                <a:gd name="connsiteX2" fmla="*/ 58966 w 333801"/>
                <a:gd name="connsiteY2" fmla="*/ 59021 h 2527054"/>
                <a:gd name="connsiteX3" fmla="*/ 58966 w 333801"/>
                <a:gd name="connsiteY3" fmla="*/ 2468034 h 2527054"/>
                <a:gd name="connsiteX4" fmla="*/ 0 w 333801"/>
                <a:gd name="connsiteY4" fmla="*/ 2527055 h 2527054"/>
                <a:gd name="connsiteX5" fmla="*/ 274836 w 333801"/>
                <a:gd name="connsiteY5" fmla="*/ 2527055 h 2527054"/>
                <a:gd name="connsiteX6" fmla="*/ 333802 w 333801"/>
                <a:gd name="connsiteY6" fmla="*/ 2468034 h 2527054"/>
                <a:gd name="connsiteX7" fmla="*/ 333802 w 333801"/>
                <a:gd name="connsiteY7" fmla="*/ 59021 h 2527054"/>
                <a:gd name="connsiteX8" fmla="*/ 274836 w 333801"/>
                <a:gd name="connsiteY8" fmla="*/ 0 h 252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801" h="2527054">
                  <a:moveTo>
                    <a:pt x="274836" y="0"/>
                  </a:moveTo>
                  <a:lnTo>
                    <a:pt x="0" y="0"/>
                  </a:lnTo>
                  <a:cubicBezTo>
                    <a:pt x="32568" y="0"/>
                    <a:pt x="58966" y="26425"/>
                    <a:pt x="58966" y="59021"/>
                  </a:cubicBezTo>
                  <a:lnTo>
                    <a:pt x="58966" y="2468034"/>
                  </a:lnTo>
                  <a:cubicBezTo>
                    <a:pt x="58966" y="2500629"/>
                    <a:pt x="32568" y="2527055"/>
                    <a:pt x="0" y="2527055"/>
                  </a:cubicBezTo>
                  <a:lnTo>
                    <a:pt x="274836" y="2527055"/>
                  </a:lnTo>
                  <a:cubicBezTo>
                    <a:pt x="307404" y="2527055"/>
                    <a:pt x="333802" y="2500629"/>
                    <a:pt x="333802" y="2468034"/>
                  </a:cubicBezTo>
                  <a:lnTo>
                    <a:pt x="333802" y="59021"/>
                  </a:lnTo>
                  <a:cubicBezTo>
                    <a:pt x="333802" y="26425"/>
                    <a:pt x="307404" y="0"/>
                    <a:pt x="27483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ExtraShape3">
              <a:extLst>
                <a:ext uri="{FF2B5EF4-FFF2-40B4-BE49-F238E27FC236}">
                  <a16:creationId xmlns:a16="http://schemas.microsoft.com/office/drawing/2014/main" xmlns="" id="{C4FCD45E-5555-40F6-8513-41CBADD77743}"/>
                </a:ext>
              </a:extLst>
            </p:cNvPr>
            <p:cNvSpPr/>
            <p:nvPr/>
          </p:nvSpPr>
          <p:spPr>
            <a:xfrm>
              <a:off x="1472665" y="4586930"/>
              <a:ext cx="1853727" cy="444203"/>
            </a:xfrm>
            <a:custGeom>
              <a:avLst/>
              <a:gdLst>
                <a:gd name="connsiteX0" fmla="*/ 1853727 w 1853727"/>
                <a:gd name="connsiteY0" fmla="*/ 444204 h 444203"/>
                <a:gd name="connsiteX1" fmla="*/ 225448 w 1853727"/>
                <a:gd name="connsiteY1" fmla="*/ 444204 h 444203"/>
                <a:gd name="connsiteX2" fmla="*/ 0 w 1853727"/>
                <a:gd name="connsiteY2" fmla="*/ 222102 h 444203"/>
                <a:gd name="connsiteX3" fmla="*/ 0 w 1853727"/>
                <a:gd name="connsiteY3" fmla="*/ 222102 h 444203"/>
                <a:gd name="connsiteX4" fmla="*/ 225448 w 1853727"/>
                <a:gd name="connsiteY4" fmla="*/ 0 h 444203"/>
                <a:gd name="connsiteX5" fmla="*/ 1853727 w 1853727"/>
                <a:gd name="connsiteY5" fmla="*/ 0 h 444203"/>
                <a:gd name="connsiteX6" fmla="*/ 1853727 w 1853727"/>
                <a:gd name="connsiteY6" fmla="*/ 444204 h 44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727" h="444203">
                  <a:moveTo>
                    <a:pt x="1853727" y="444204"/>
                  </a:moveTo>
                  <a:lnTo>
                    <a:pt x="225448" y="444204"/>
                  </a:lnTo>
                  <a:cubicBezTo>
                    <a:pt x="100934" y="444204"/>
                    <a:pt x="0" y="344761"/>
                    <a:pt x="0" y="222102"/>
                  </a:cubicBezTo>
                  <a:lnTo>
                    <a:pt x="0" y="222102"/>
                  </a:lnTo>
                  <a:cubicBezTo>
                    <a:pt x="0" y="99436"/>
                    <a:pt x="100940" y="0"/>
                    <a:pt x="225448" y="0"/>
                  </a:cubicBezTo>
                  <a:lnTo>
                    <a:pt x="1853727" y="0"/>
                  </a:lnTo>
                  <a:lnTo>
                    <a:pt x="1853727" y="444204"/>
                  </a:lnTo>
                  <a:close/>
                </a:path>
              </a:pathLst>
            </a:custGeom>
            <a:solidFill>
              <a:srgbClr val="F0F5FA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ExtraShape4">
              <a:extLst>
                <a:ext uri="{FF2B5EF4-FFF2-40B4-BE49-F238E27FC236}">
                  <a16:creationId xmlns:a16="http://schemas.microsoft.com/office/drawing/2014/main" xmlns="" id="{07C4D92F-2966-433B-A40B-9038ED35E041}"/>
                </a:ext>
              </a:extLst>
            </p:cNvPr>
            <p:cNvSpPr/>
            <p:nvPr/>
          </p:nvSpPr>
          <p:spPr>
            <a:xfrm>
              <a:off x="3051557" y="4586923"/>
              <a:ext cx="274835" cy="444210"/>
            </a:xfrm>
            <a:custGeom>
              <a:avLst/>
              <a:gdLst>
                <a:gd name="connsiteX0" fmla="*/ 0 w 274835"/>
                <a:gd name="connsiteY0" fmla="*/ 0 h 444210"/>
                <a:gd name="connsiteX1" fmla="*/ 274836 w 274835"/>
                <a:gd name="connsiteY1" fmla="*/ 0 h 444210"/>
                <a:gd name="connsiteX2" fmla="*/ 274836 w 274835"/>
                <a:gd name="connsiteY2" fmla="*/ 444210 h 444210"/>
                <a:gd name="connsiteX3" fmla="*/ 0 w 274835"/>
                <a:gd name="connsiteY3" fmla="*/ 444210 h 44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835" h="444210">
                  <a:moveTo>
                    <a:pt x="0" y="0"/>
                  </a:moveTo>
                  <a:lnTo>
                    <a:pt x="274836" y="0"/>
                  </a:lnTo>
                  <a:lnTo>
                    <a:pt x="274836" y="444210"/>
                  </a:lnTo>
                  <a:lnTo>
                    <a:pt x="0" y="444210"/>
                  </a:lnTo>
                  <a:close/>
                </a:path>
              </a:pathLst>
            </a:custGeom>
            <a:solidFill>
              <a:srgbClr val="E4ECF2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ExtraShape5">
              <a:extLst>
                <a:ext uri="{FF2B5EF4-FFF2-40B4-BE49-F238E27FC236}">
                  <a16:creationId xmlns:a16="http://schemas.microsoft.com/office/drawing/2014/main" xmlns="" id="{386F43D9-2A36-44B6-956A-063FCD98AF0A}"/>
                </a:ext>
              </a:extLst>
            </p:cNvPr>
            <p:cNvSpPr/>
            <p:nvPr/>
          </p:nvSpPr>
          <p:spPr>
            <a:xfrm>
              <a:off x="1988134" y="2581926"/>
              <a:ext cx="998568" cy="1360877"/>
            </a:xfrm>
            <a:custGeom>
              <a:avLst/>
              <a:gdLst>
                <a:gd name="connsiteX0" fmla="*/ 0 w 998568"/>
                <a:gd name="connsiteY0" fmla="*/ 0 h 1360877"/>
                <a:gd name="connsiteX1" fmla="*/ 998568 w 998568"/>
                <a:gd name="connsiteY1" fmla="*/ 0 h 1360877"/>
                <a:gd name="connsiteX2" fmla="*/ 998568 w 998568"/>
                <a:gd name="connsiteY2" fmla="*/ 1360878 h 1360877"/>
                <a:gd name="connsiteX3" fmla="*/ 0 w 998568"/>
                <a:gd name="connsiteY3" fmla="*/ 1360878 h 136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568" h="1360877">
                  <a:moveTo>
                    <a:pt x="0" y="0"/>
                  </a:moveTo>
                  <a:lnTo>
                    <a:pt x="998568" y="0"/>
                  </a:lnTo>
                  <a:lnTo>
                    <a:pt x="998568" y="1360878"/>
                  </a:lnTo>
                  <a:lnTo>
                    <a:pt x="0" y="1360878"/>
                  </a:lnTo>
                  <a:close/>
                </a:path>
              </a:pathLst>
            </a:custGeom>
            <a:solidFill>
              <a:srgbClr val="FFFFFF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ExtraShape6">
              <a:extLst>
                <a:ext uri="{FF2B5EF4-FFF2-40B4-BE49-F238E27FC236}">
                  <a16:creationId xmlns:a16="http://schemas.microsoft.com/office/drawing/2014/main" xmlns="" id="{5C5E68B4-3909-4C6A-AC7A-C452CD6C9B86}"/>
                </a:ext>
              </a:extLst>
            </p:cNvPr>
            <p:cNvSpPr/>
            <p:nvPr/>
          </p:nvSpPr>
          <p:spPr>
            <a:xfrm>
              <a:off x="3262067" y="2375463"/>
              <a:ext cx="480227" cy="1110151"/>
            </a:xfrm>
            <a:custGeom>
              <a:avLst/>
              <a:gdLst>
                <a:gd name="connsiteX0" fmla="*/ 480228 w 480227"/>
                <a:gd name="connsiteY0" fmla="*/ 1110152 h 1110151"/>
                <a:gd name="connsiteX1" fmla="*/ 240111 w 480227"/>
                <a:gd name="connsiteY1" fmla="*/ 943443 h 1110151"/>
                <a:gd name="connsiteX2" fmla="*/ 0 w 480227"/>
                <a:gd name="connsiteY2" fmla="*/ 1110152 h 1110151"/>
                <a:gd name="connsiteX3" fmla="*/ 0 w 480227"/>
                <a:gd name="connsiteY3" fmla="*/ 0 h 1110151"/>
                <a:gd name="connsiteX4" fmla="*/ 480228 w 480227"/>
                <a:gd name="connsiteY4" fmla="*/ 0 h 111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227" h="1110151">
                  <a:moveTo>
                    <a:pt x="480228" y="1110152"/>
                  </a:moveTo>
                  <a:lnTo>
                    <a:pt x="240111" y="943443"/>
                  </a:lnTo>
                  <a:lnTo>
                    <a:pt x="0" y="1110152"/>
                  </a:lnTo>
                  <a:lnTo>
                    <a:pt x="0" y="0"/>
                  </a:lnTo>
                  <a:lnTo>
                    <a:pt x="480228" y="0"/>
                  </a:lnTo>
                  <a:close/>
                </a:path>
              </a:pathLst>
            </a:custGeom>
            <a:solidFill>
              <a:schemeClr val="accent4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ExtraShape7">
              <a:extLst>
                <a:ext uri="{FF2B5EF4-FFF2-40B4-BE49-F238E27FC236}">
                  <a16:creationId xmlns:a16="http://schemas.microsoft.com/office/drawing/2014/main" xmlns="" id="{66919773-C603-41C1-9992-78B69C78E744}"/>
                </a:ext>
              </a:extLst>
            </p:cNvPr>
            <p:cNvSpPr/>
            <p:nvPr/>
          </p:nvSpPr>
          <p:spPr>
            <a:xfrm>
              <a:off x="3502178" y="2375463"/>
              <a:ext cx="240110" cy="1110151"/>
            </a:xfrm>
            <a:custGeom>
              <a:avLst/>
              <a:gdLst>
                <a:gd name="connsiteX0" fmla="*/ 0 w 240110"/>
                <a:gd name="connsiteY0" fmla="*/ 0 h 1110151"/>
                <a:gd name="connsiteX1" fmla="*/ 0 w 240110"/>
                <a:gd name="connsiteY1" fmla="*/ 943443 h 1110151"/>
                <a:gd name="connsiteX2" fmla="*/ 240110 w 240110"/>
                <a:gd name="connsiteY2" fmla="*/ 1110152 h 1110151"/>
                <a:gd name="connsiteX3" fmla="*/ 240110 w 240110"/>
                <a:gd name="connsiteY3" fmla="*/ 0 h 111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110" h="1110151">
                  <a:moveTo>
                    <a:pt x="0" y="0"/>
                  </a:moveTo>
                  <a:lnTo>
                    <a:pt x="0" y="943443"/>
                  </a:lnTo>
                  <a:lnTo>
                    <a:pt x="240110" y="1110152"/>
                  </a:lnTo>
                  <a:lnTo>
                    <a:pt x="24011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ExtraShape8">
              <a:extLst>
                <a:ext uri="{FF2B5EF4-FFF2-40B4-BE49-F238E27FC236}">
                  <a16:creationId xmlns:a16="http://schemas.microsoft.com/office/drawing/2014/main" xmlns="" id="{4E58BFD3-B0C9-4961-A06F-9D1418A6DD96}"/>
                </a:ext>
              </a:extLst>
            </p:cNvPr>
            <p:cNvSpPr/>
            <p:nvPr/>
          </p:nvSpPr>
          <p:spPr>
            <a:xfrm>
              <a:off x="2992680" y="1616297"/>
              <a:ext cx="1018995" cy="1019929"/>
            </a:xfrm>
            <a:custGeom>
              <a:avLst/>
              <a:gdLst>
                <a:gd name="connsiteX0" fmla="*/ 1018995 w 1018995"/>
                <a:gd name="connsiteY0" fmla="*/ 509965 h 1019929"/>
                <a:gd name="connsiteX1" fmla="*/ 509498 w 1018995"/>
                <a:gd name="connsiteY1" fmla="*/ 1019930 h 1019929"/>
                <a:gd name="connsiteX2" fmla="*/ 0 w 1018995"/>
                <a:gd name="connsiteY2" fmla="*/ 509965 h 1019929"/>
                <a:gd name="connsiteX3" fmla="*/ 509498 w 1018995"/>
                <a:gd name="connsiteY3" fmla="*/ 0 h 1019929"/>
                <a:gd name="connsiteX4" fmla="*/ 1018995 w 1018995"/>
                <a:gd name="connsiteY4" fmla="*/ 509965 h 101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995" h="1019929">
                  <a:moveTo>
                    <a:pt x="1018995" y="509965"/>
                  </a:moveTo>
                  <a:cubicBezTo>
                    <a:pt x="1018995" y="791611"/>
                    <a:pt x="790886" y="1019930"/>
                    <a:pt x="509498" y="1019930"/>
                  </a:cubicBezTo>
                  <a:cubicBezTo>
                    <a:pt x="228110" y="1019930"/>
                    <a:pt x="0" y="791611"/>
                    <a:pt x="0" y="509965"/>
                  </a:cubicBezTo>
                  <a:cubicBezTo>
                    <a:pt x="0" y="228319"/>
                    <a:pt x="228110" y="0"/>
                    <a:pt x="509498" y="0"/>
                  </a:cubicBezTo>
                  <a:cubicBezTo>
                    <a:pt x="790886" y="0"/>
                    <a:pt x="1018995" y="228319"/>
                    <a:pt x="1018995" y="50996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ExtraShape9">
              <a:extLst>
                <a:ext uri="{FF2B5EF4-FFF2-40B4-BE49-F238E27FC236}">
                  <a16:creationId xmlns:a16="http://schemas.microsoft.com/office/drawing/2014/main" xmlns="" id="{577D540E-A5BE-4013-AAF9-CAEBB0422699}"/>
                </a:ext>
              </a:extLst>
            </p:cNvPr>
            <p:cNvSpPr/>
            <p:nvPr/>
          </p:nvSpPr>
          <p:spPr>
            <a:xfrm>
              <a:off x="3364760" y="1616297"/>
              <a:ext cx="646908" cy="1019929"/>
            </a:xfrm>
            <a:custGeom>
              <a:avLst/>
              <a:gdLst>
                <a:gd name="connsiteX0" fmla="*/ 137418 w 646908"/>
                <a:gd name="connsiteY0" fmla="*/ 0 h 1019929"/>
                <a:gd name="connsiteX1" fmla="*/ 0 w 646908"/>
                <a:gd name="connsiteY1" fmla="*/ 18922 h 1019929"/>
                <a:gd name="connsiteX2" fmla="*/ 372073 w 646908"/>
                <a:gd name="connsiteY2" fmla="*/ 509965 h 1019929"/>
                <a:gd name="connsiteX3" fmla="*/ 0 w 646908"/>
                <a:gd name="connsiteY3" fmla="*/ 1001008 h 1019929"/>
                <a:gd name="connsiteX4" fmla="*/ 137418 w 646908"/>
                <a:gd name="connsiteY4" fmla="*/ 1019930 h 1019929"/>
                <a:gd name="connsiteX5" fmla="*/ 646909 w 646908"/>
                <a:gd name="connsiteY5" fmla="*/ 509965 h 1019929"/>
                <a:gd name="connsiteX6" fmla="*/ 137418 w 646908"/>
                <a:gd name="connsiteY6" fmla="*/ 0 h 101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6908" h="1019929">
                  <a:moveTo>
                    <a:pt x="137418" y="0"/>
                  </a:moveTo>
                  <a:cubicBezTo>
                    <a:pt x="89782" y="0"/>
                    <a:pt x="43733" y="6685"/>
                    <a:pt x="0" y="18922"/>
                  </a:cubicBezTo>
                  <a:cubicBezTo>
                    <a:pt x="214606" y="78974"/>
                    <a:pt x="372073" y="275997"/>
                    <a:pt x="372073" y="509965"/>
                  </a:cubicBezTo>
                  <a:cubicBezTo>
                    <a:pt x="372073" y="743933"/>
                    <a:pt x="214599" y="940956"/>
                    <a:pt x="0" y="1001008"/>
                  </a:cubicBezTo>
                  <a:cubicBezTo>
                    <a:pt x="43733" y="1013245"/>
                    <a:pt x="89782" y="1019930"/>
                    <a:pt x="137418" y="1019930"/>
                  </a:cubicBezTo>
                  <a:cubicBezTo>
                    <a:pt x="418802" y="1019930"/>
                    <a:pt x="646909" y="791610"/>
                    <a:pt x="646909" y="509965"/>
                  </a:cubicBezTo>
                  <a:cubicBezTo>
                    <a:pt x="646916" y="228320"/>
                    <a:pt x="418802" y="0"/>
                    <a:pt x="137418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ExtraShape10">
              <a:extLst>
                <a:ext uri="{FF2B5EF4-FFF2-40B4-BE49-F238E27FC236}">
                  <a16:creationId xmlns:a16="http://schemas.microsoft.com/office/drawing/2014/main" xmlns="" id="{4E85ADA1-83C6-4966-A815-73333AF5A117}"/>
                </a:ext>
              </a:extLst>
            </p:cNvPr>
            <p:cNvSpPr/>
            <p:nvPr/>
          </p:nvSpPr>
          <p:spPr>
            <a:xfrm>
              <a:off x="3260397" y="1889539"/>
              <a:ext cx="483560" cy="460315"/>
            </a:xfrm>
            <a:custGeom>
              <a:avLst/>
              <a:gdLst>
                <a:gd name="connsiteX0" fmla="*/ 241780 w 483560"/>
                <a:gd name="connsiteY0" fmla="*/ 0 h 460315"/>
                <a:gd name="connsiteX1" fmla="*/ 316494 w 483560"/>
                <a:gd name="connsiteY1" fmla="*/ 151524 h 460315"/>
                <a:gd name="connsiteX2" fmla="*/ 483560 w 483560"/>
                <a:gd name="connsiteY2" fmla="*/ 175826 h 460315"/>
                <a:gd name="connsiteX3" fmla="*/ 362674 w 483560"/>
                <a:gd name="connsiteY3" fmla="*/ 293772 h 460315"/>
                <a:gd name="connsiteX4" fmla="*/ 391208 w 483560"/>
                <a:gd name="connsiteY4" fmla="*/ 460316 h 460315"/>
                <a:gd name="connsiteX5" fmla="*/ 241780 w 483560"/>
                <a:gd name="connsiteY5" fmla="*/ 381685 h 460315"/>
                <a:gd name="connsiteX6" fmla="*/ 92352 w 483560"/>
                <a:gd name="connsiteY6" fmla="*/ 460316 h 460315"/>
                <a:gd name="connsiteX7" fmla="*/ 120893 w 483560"/>
                <a:gd name="connsiteY7" fmla="*/ 293772 h 460315"/>
                <a:gd name="connsiteX8" fmla="*/ 0 w 483560"/>
                <a:gd name="connsiteY8" fmla="*/ 175826 h 460315"/>
                <a:gd name="connsiteX9" fmla="*/ 167066 w 483560"/>
                <a:gd name="connsiteY9" fmla="*/ 151524 h 46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560" h="460315">
                  <a:moveTo>
                    <a:pt x="241780" y="0"/>
                  </a:moveTo>
                  <a:lnTo>
                    <a:pt x="316494" y="151524"/>
                  </a:lnTo>
                  <a:lnTo>
                    <a:pt x="483560" y="175826"/>
                  </a:lnTo>
                  <a:lnTo>
                    <a:pt x="362674" y="293772"/>
                  </a:lnTo>
                  <a:lnTo>
                    <a:pt x="391208" y="460316"/>
                  </a:lnTo>
                  <a:lnTo>
                    <a:pt x="241780" y="381685"/>
                  </a:lnTo>
                  <a:lnTo>
                    <a:pt x="92352" y="460316"/>
                  </a:lnTo>
                  <a:lnTo>
                    <a:pt x="120893" y="293772"/>
                  </a:lnTo>
                  <a:lnTo>
                    <a:pt x="0" y="175826"/>
                  </a:lnTo>
                  <a:lnTo>
                    <a:pt x="167066" y="15152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ExtraShape11">
              <a:extLst>
                <a:ext uri="{FF2B5EF4-FFF2-40B4-BE49-F238E27FC236}">
                  <a16:creationId xmlns:a16="http://schemas.microsoft.com/office/drawing/2014/main" xmlns="" id="{DB616CBC-FD82-4EE4-B73A-8493F3513BC2}"/>
                </a:ext>
              </a:extLst>
            </p:cNvPr>
            <p:cNvSpPr/>
            <p:nvPr/>
          </p:nvSpPr>
          <p:spPr>
            <a:xfrm>
              <a:off x="1936602" y="2530395"/>
              <a:ext cx="1101631" cy="1463941"/>
            </a:xfrm>
            <a:custGeom>
              <a:avLst/>
              <a:gdLst>
                <a:gd name="connsiteX0" fmla="*/ 1101632 w 1101631"/>
                <a:gd name="connsiteY0" fmla="*/ 1412409 h 1463941"/>
                <a:gd name="connsiteX1" fmla="*/ 1101632 w 1101631"/>
                <a:gd name="connsiteY1" fmla="*/ 51532 h 1463941"/>
                <a:gd name="connsiteX2" fmla="*/ 1050100 w 1101631"/>
                <a:gd name="connsiteY2" fmla="*/ 0 h 1463941"/>
                <a:gd name="connsiteX3" fmla="*/ 51532 w 1101631"/>
                <a:gd name="connsiteY3" fmla="*/ 0 h 1463941"/>
                <a:gd name="connsiteX4" fmla="*/ 0 w 1101631"/>
                <a:gd name="connsiteY4" fmla="*/ 51532 h 1463941"/>
                <a:gd name="connsiteX5" fmla="*/ 0 w 1101631"/>
                <a:gd name="connsiteY5" fmla="*/ 1412409 h 1463941"/>
                <a:gd name="connsiteX6" fmla="*/ 51532 w 1101631"/>
                <a:gd name="connsiteY6" fmla="*/ 1463941 h 1463941"/>
                <a:gd name="connsiteX7" fmla="*/ 1050100 w 1101631"/>
                <a:gd name="connsiteY7" fmla="*/ 1463941 h 1463941"/>
                <a:gd name="connsiteX8" fmla="*/ 1101632 w 1101631"/>
                <a:gd name="connsiteY8" fmla="*/ 1412409 h 1463941"/>
                <a:gd name="connsiteX9" fmla="*/ 998568 w 1101631"/>
                <a:gd name="connsiteY9" fmla="*/ 1360878 h 1463941"/>
                <a:gd name="connsiteX10" fmla="*/ 103063 w 1101631"/>
                <a:gd name="connsiteY10" fmla="*/ 1360878 h 1463941"/>
                <a:gd name="connsiteX11" fmla="*/ 103063 w 1101631"/>
                <a:gd name="connsiteY11" fmla="*/ 103063 h 1463941"/>
                <a:gd name="connsiteX12" fmla="*/ 998568 w 1101631"/>
                <a:gd name="connsiteY12" fmla="*/ 103063 h 1463941"/>
                <a:gd name="connsiteX13" fmla="*/ 998568 w 1101631"/>
                <a:gd name="connsiteY13" fmla="*/ 1360878 h 146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1631" h="1463941">
                  <a:moveTo>
                    <a:pt x="1101632" y="1412409"/>
                  </a:moveTo>
                  <a:lnTo>
                    <a:pt x="1101632" y="51532"/>
                  </a:lnTo>
                  <a:cubicBezTo>
                    <a:pt x="1101632" y="23072"/>
                    <a:pt x="1078566" y="0"/>
                    <a:pt x="1050100" y="0"/>
                  </a:cubicBezTo>
                  <a:lnTo>
                    <a:pt x="51532" y="0"/>
                  </a:lnTo>
                  <a:cubicBezTo>
                    <a:pt x="23066" y="0"/>
                    <a:pt x="0" y="23072"/>
                    <a:pt x="0" y="51532"/>
                  </a:cubicBezTo>
                  <a:lnTo>
                    <a:pt x="0" y="1412409"/>
                  </a:lnTo>
                  <a:cubicBezTo>
                    <a:pt x="0" y="1440869"/>
                    <a:pt x="23066" y="1463941"/>
                    <a:pt x="51532" y="1463941"/>
                  </a:cubicBezTo>
                  <a:lnTo>
                    <a:pt x="1050100" y="1463941"/>
                  </a:lnTo>
                  <a:cubicBezTo>
                    <a:pt x="1078566" y="1463941"/>
                    <a:pt x="1101632" y="1440869"/>
                    <a:pt x="1101632" y="1412409"/>
                  </a:cubicBezTo>
                  <a:close/>
                  <a:moveTo>
                    <a:pt x="998568" y="1360878"/>
                  </a:moveTo>
                  <a:lnTo>
                    <a:pt x="103063" y="1360878"/>
                  </a:lnTo>
                  <a:lnTo>
                    <a:pt x="103063" y="103063"/>
                  </a:lnTo>
                  <a:lnTo>
                    <a:pt x="998568" y="103063"/>
                  </a:lnTo>
                  <a:lnTo>
                    <a:pt x="998568" y="1360878"/>
                  </a:lnTo>
                  <a:close/>
                </a:path>
              </a:pathLst>
            </a:custGeom>
            <a:solidFill>
              <a:srgbClr val="001364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ExtraShape12">
              <a:extLst>
                <a:ext uri="{FF2B5EF4-FFF2-40B4-BE49-F238E27FC236}">
                  <a16:creationId xmlns:a16="http://schemas.microsoft.com/office/drawing/2014/main" xmlns="" id="{3424D7F9-DB4C-40D2-B653-37552CCDAF77}"/>
                </a:ext>
              </a:extLst>
            </p:cNvPr>
            <p:cNvSpPr/>
            <p:nvPr/>
          </p:nvSpPr>
          <p:spPr>
            <a:xfrm>
              <a:off x="2140037" y="4166218"/>
              <a:ext cx="694761" cy="103063"/>
            </a:xfrm>
            <a:custGeom>
              <a:avLst/>
              <a:gdLst>
                <a:gd name="connsiteX0" fmla="*/ 49970 w 694761"/>
                <a:gd name="connsiteY0" fmla="*/ 0 h 103063"/>
                <a:gd name="connsiteX1" fmla="*/ 49970 w 694761"/>
                <a:gd name="connsiteY1" fmla="*/ 103063 h 103063"/>
                <a:gd name="connsiteX2" fmla="*/ 644791 w 694761"/>
                <a:gd name="connsiteY2" fmla="*/ 103063 h 103063"/>
                <a:gd name="connsiteX3" fmla="*/ 644791 w 694761"/>
                <a:gd name="connsiteY3" fmla="*/ 0 h 103063"/>
                <a:gd name="connsiteX4" fmla="*/ 49970 w 694761"/>
                <a:gd name="connsiteY4" fmla="*/ 0 h 10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761" h="103063">
                  <a:moveTo>
                    <a:pt x="49970" y="0"/>
                  </a:moveTo>
                  <a:cubicBezTo>
                    <a:pt x="-16657" y="0"/>
                    <a:pt x="-16657" y="103063"/>
                    <a:pt x="49970" y="103063"/>
                  </a:cubicBezTo>
                  <a:lnTo>
                    <a:pt x="644791" y="103063"/>
                  </a:lnTo>
                  <a:cubicBezTo>
                    <a:pt x="711418" y="103063"/>
                    <a:pt x="711418" y="0"/>
                    <a:pt x="644791" y="0"/>
                  </a:cubicBezTo>
                  <a:lnTo>
                    <a:pt x="49970" y="0"/>
                  </a:lnTo>
                  <a:close/>
                </a:path>
              </a:pathLst>
            </a:custGeom>
            <a:solidFill>
              <a:srgbClr val="001364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ExtraShape13">
              <a:extLst>
                <a:ext uri="{FF2B5EF4-FFF2-40B4-BE49-F238E27FC236}">
                  <a16:creationId xmlns:a16="http://schemas.microsoft.com/office/drawing/2014/main" xmlns="" id="{60253E26-A306-432D-A9E0-EB4B109E41E2}"/>
                </a:ext>
              </a:extLst>
            </p:cNvPr>
            <p:cNvSpPr/>
            <p:nvPr/>
          </p:nvSpPr>
          <p:spPr>
            <a:xfrm>
              <a:off x="1420245" y="1564766"/>
              <a:ext cx="2642954" cy="3517920"/>
            </a:xfrm>
            <a:custGeom>
              <a:avLst/>
              <a:gdLst>
                <a:gd name="connsiteX0" fmla="*/ 2642955 w 2642954"/>
                <a:gd name="connsiteY0" fmla="*/ 561497 h 3517920"/>
                <a:gd name="connsiteX1" fmla="*/ 2531000 w 2642954"/>
                <a:gd name="connsiteY1" fmla="*/ 224905 h 3517920"/>
                <a:gd name="connsiteX2" fmla="*/ 2448522 w 2642954"/>
                <a:gd name="connsiteY2" fmla="*/ 286709 h 3517920"/>
                <a:gd name="connsiteX3" fmla="*/ 2539891 w 2642954"/>
                <a:gd name="connsiteY3" fmla="*/ 561497 h 3517920"/>
                <a:gd name="connsiteX4" fmla="*/ 2081932 w 2642954"/>
                <a:gd name="connsiteY4" fmla="*/ 1019930 h 3517920"/>
                <a:gd name="connsiteX5" fmla="*/ 1623973 w 2642954"/>
                <a:gd name="connsiteY5" fmla="*/ 561497 h 3517920"/>
                <a:gd name="connsiteX6" fmla="*/ 2081932 w 2642954"/>
                <a:gd name="connsiteY6" fmla="*/ 103063 h 3517920"/>
                <a:gd name="connsiteX7" fmla="*/ 2268889 w 2642954"/>
                <a:gd name="connsiteY7" fmla="*/ 143025 h 3517920"/>
                <a:gd name="connsiteX8" fmla="*/ 2311070 w 2642954"/>
                <a:gd name="connsiteY8" fmla="*/ 48983 h 3517920"/>
                <a:gd name="connsiteX9" fmla="*/ 2081932 w 2642954"/>
                <a:gd name="connsiteY9" fmla="*/ 0 h 3517920"/>
                <a:gd name="connsiteX10" fmla="*/ 1526564 w 2642954"/>
                <a:gd name="connsiteY10" fmla="*/ 482523 h 3517920"/>
                <a:gd name="connsiteX11" fmla="*/ 1153715 w 2642954"/>
                <a:gd name="connsiteY11" fmla="*/ 481176 h 3517920"/>
                <a:gd name="connsiteX12" fmla="*/ 242325 w 2642954"/>
                <a:gd name="connsiteY12" fmla="*/ 491269 h 3517920"/>
                <a:gd name="connsiteX13" fmla="*/ 6584 w 2642954"/>
                <a:gd name="connsiteY13" fmla="*/ 748255 h 3517920"/>
                <a:gd name="connsiteX14" fmla="*/ 881 w 2642954"/>
                <a:gd name="connsiteY14" fmla="*/ 2441162 h 3517920"/>
                <a:gd name="connsiteX15" fmla="*/ 103945 w 2642954"/>
                <a:gd name="connsiteY15" fmla="*/ 2440949 h 3517920"/>
                <a:gd name="connsiteX16" fmla="*/ 109634 w 2642954"/>
                <a:gd name="connsiteY16" fmla="*/ 750192 h 3517920"/>
                <a:gd name="connsiteX17" fmla="*/ 246049 w 2642954"/>
                <a:gd name="connsiteY17" fmla="*/ 594285 h 3517920"/>
                <a:gd name="connsiteX18" fmla="*/ 1153035 w 2642954"/>
                <a:gd name="connsiteY18" fmla="*/ 584253 h 3517920"/>
                <a:gd name="connsiteX19" fmla="*/ 1521521 w 2642954"/>
                <a:gd name="connsiteY19" fmla="*/ 585614 h 3517920"/>
                <a:gd name="connsiteX20" fmla="*/ 1790290 w 2642954"/>
                <a:gd name="connsiteY20" fmla="*/ 1040989 h 3517920"/>
                <a:gd name="connsiteX21" fmla="*/ 1790290 w 2642954"/>
                <a:gd name="connsiteY21" fmla="*/ 1920856 h 3517920"/>
                <a:gd name="connsiteX22" fmla="*/ 1871209 w 2642954"/>
                <a:gd name="connsiteY22" fmla="*/ 1963188 h 3517920"/>
                <a:gd name="connsiteX23" fmla="*/ 2030400 w 2642954"/>
                <a:gd name="connsiteY23" fmla="*/ 1852662 h 3517920"/>
                <a:gd name="connsiteX24" fmla="*/ 2030400 w 2642954"/>
                <a:gd name="connsiteY24" fmla="*/ 2963151 h 3517920"/>
                <a:gd name="connsiteX25" fmla="*/ 2022966 w 2642954"/>
                <a:gd name="connsiteY25" fmla="*/ 2970640 h 3517920"/>
                <a:gd name="connsiteX26" fmla="*/ 277861 w 2642954"/>
                <a:gd name="connsiteY26" fmla="*/ 2970640 h 3517920"/>
                <a:gd name="connsiteX27" fmla="*/ 103093 w 2642954"/>
                <a:gd name="connsiteY27" fmla="*/ 3032183 h 3517920"/>
                <a:gd name="connsiteX28" fmla="*/ 103945 w 2642954"/>
                <a:gd name="connsiteY28" fmla="*/ 2752434 h 3517920"/>
                <a:gd name="connsiteX29" fmla="*/ 881 w 2642954"/>
                <a:gd name="connsiteY29" fmla="*/ 2751719 h 3517920"/>
                <a:gd name="connsiteX30" fmla="*/ 881 w 2642954"/>
                <a:gd name="connsiteY30" fmla="*/ 3244645 h 3517920"/>
                <a:gd name="connsiteX31" fmla="*/ 895 w 2642954"/>
                <a:gd name="connsiteY31" fmla="*/ 3244940 h 3517920"/>
                <a:gd name="connsiteX32" fmla="*/ 277861 w 2642954"/>
                <a:gd name="connsiteY32" fmla="*/ 3517921 h 3517920"/>
                <a:gd name="connsiteX33" fmla="*/ 1906140 w 2642954"/>
                <a:gd name="connsiteY33" fmla="*/ 3517921 h 3517920"/>
                <a:gd name="connsiteX34" fmla="*/ 2081925 w 2642954"/>
                <a:gd name="connsiteY34" fmla="*/ 3517921 h 3517920"/>
                <a:gd name="connsiteX35" fmla="*/ 2133457 w 2642954"/>
                <a:gd name="connsiteY35" fmla="*/ 3466389 h 3517920"/>
                <a:gd name="connsiteX36" fmla="*/ 2081925 w 2642954"/>
                <a:gd name="connsiteY36" fmla="*/ 3414857 h 3517920"/>
                <a:gd name="connsiteX37" fmla="*/ 1957672 w 2642954"/>
                <a:gd name="connsiteY37" fmla="*/ 3414857 h 3517920"/>
                <a:gd name="connsiteX38" fmla="*/ 1957672 w 2642954"/>
                <a:gd name="connsiteY38" fmla="*/ 3073710 h 3517920"/>
                <a:gd name="connsiteX39" fmla="*/ 2022959 w 2642954"/>
                <a:gd name="connsiteY39" fmla="*/ 3073710 h 3517920"/>
                <a:gd name="connsiteX40" fmla="*/ 2133457 w 2642954"/>
                <a:gd name="connsiteY40" fmla="*/ 2963157 h 3517920"/>
                <a:gd name="connsiteX41" fmla="*/ 2133457 w 2642954"/>
                <a:gd name="connsiteY41" fmla="*/ 1852648 h 3517920"/>
                <a:gd name="connsiteX42" fmla="*/ 2292649 w 2642954"/>
                <a:gd name="connsiteY42" fmla="*/ 1963174 h 3517920"/>
                <a:gd name="connsiteX43" fmla="*/ 2373567 w 2642954"/>
                <a:gd name="connsiteY43" fmla="*/ 1920842 h 3517920"/>
                <a:gd name="connsiteX44" fmla="*/ 2373567 w 2642954"/>
                <a:gd name="connsiteY44" fmla="*/ 1040982 h 3517920"/>
                <a:gd name="connsiteX45" fmla="*/ 2642955 w 2642954"/>
                <a:gd name="connsiteY45" fmla="*/ 561497 h 3517920"/>
                <a:gd name="connsiteX46" fmla="*/ 277861 w 2642954"/>
                <a:gd name="connsiteY46" fmla="*/ 3414837 h 3517920"/>
                <a:gd name="connsiteX47" fmla="*/ 103938 w 2642954"/>
                <a:gd name="connsiteY47" fmla="*/ 3244267 h 3517920"/>
                <a:gd name="connsiteX48" fmla="*/ 277861 w 2642954"/>
                <a:gd name="connsiteY48" fmla="*/ 3073690 h 3517920"/>
                <a:gd name="connsiteX49" fmla="*/ 1854608 w 2642954"/>
                <a:gd name="connsiteY49" fmla="*/ 3073690 h 3517920"/>
                <a:gd name="connsiteX50" fmla="*/ 1854608 w 2642954"/>
                <a:gd name="connsiteY50" fmla="*/ 3414837 h 3517920"/>
                <a:gd name="connsiteX51" fmla="*/ 277861 w 2642954"/>
                <a:gd name="connsiteY51" fmla="*/ 3414837 h 3517920"/>
                <a:gd name="connsiteX52" fmla="*/ 2270511 w 2642954"/>
                <a:gd name="connsiteY52" fmla="*/ 1822334 h 3517920"/>
                <a:gd name="connsiteX53" fmla="*/ 2111319 w 2642954"/>
                <a:gd name="connsiteY53" fmla="*/ 1711809 h 3517920"/>
                <a:gd name="connsiteX54" fmla="*/ 2052538 w 2642954"/>
                <a:gd name="connsiteY54" fmla="*/ 1711809 h 3517920"/>
                <a:gd name="connsiteX55" fmla="*/ 1893346 w 2642954"/>
                <a:gd name="connsiteY55" fmla="*/ 1822334 h 3517920"/>
                <a:gd name="connsiteX56" fmla="*/ 1893346 w 2642954"/>
                <a:gd name="connsiteY56" fmla="*/ 1090267 h 3517920"/>
                <a:gd name="connsiteX57" fmla="*/ 2081925 w 2642954"/>
                <a:gd name="connsiteY57" fmla="*/ 1122993 h 3517920"/>
                <a:gd name="connsiteX58" fmla="*/ 2270504 w 2642954"/>
                <a:gd name="connsiteY58" fmla="*/ 1090267 h 3517920"/>
                <a:gd name="connsiteX59" fmla="*/ 2270504 w 2642954"/>
                <a:gd name="connsiteY59" fmla="*/ 1822334 h 351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642954" h="3517920">
                  <a:moveTo>
                    <a:pt x="2642955" y="561497"/>
                  </a:moveTo>
                  <a:cubicBezTo>
                    <a:pt x="2642955" y="439037"/>
                    <a:pt x="2604237" y="322644"/>
                    <a:pt x="2531000" y="224905"/>
                  </a:cubicBezTo>
                  <a:cubicBezTo>
                    <a:pt x="2491025" y="171594"/>
                    <a:pt x="2408575" y="233391"/>
                    <a:pt x="2448522" y="286709"/>
                  </a:cubicBezTo>
                  <a:cubicBezTo>
                    <a:pt x="2508292" y="366480"/>
                    <a:pt x="2539891" y="461498"/>
                    <a:pt x="2539891" y="561497"/>
                  </a:cubicBezTo>
                  <a:cubicBezTo>
                    <a:pt x="2539891" y="814277"/>
                    <a:pt x="2334451" y="1019930"/>
                    <a:pt x="2081932" y="1019930"/>
                  </a:cubicBezTo>
                  <a:cubicBezTo>
                    <a:pt x="1829413" y="1019930"/>
                    <a:pt x="1623973" y="814277"/>
                    <a:pt x="1623973" y="561497"/>
                  </a:cubicBezTo>
                  <a:cubicBezTo>
                    <a:pt x="1623973" y="308716"/>
                    <a:pt x="1829413" y="103063"/>
                    <a:pt x="2081932" y="103063"/>
                  </a:cubicBezTo>
                  <a:cubicBezTo>
                    <a:pt x="2146855" y="103063"/>
                    <a:pt x="2209758" y="116510"/>
                    <a:pt x="2268889" y="143025"/>
                  </a:cubicBezTo>
                  <a:cubicBezTo>
                    <a:pt x="2329683" y="170302"/>
                    <a:pt x="2371863" y="76253"/>
                    <a:pt x="2311070" y="48983"/>
                  </a:cubicBezTo>
                  <a:cubicBezTo>
                    <a:pt x="2238582" y="16483"/>
                    <a:pt x="2161490" y="0"/>
                    <a:pt x="2081932" y="0"/>
                  </a:cubicBezTo>
                  <a:cubicBezTo>
                    <a:pt x="1799366" y="0"/>
                    <a:pt x="1565048" y="210188"/>
                    <a:pt x="1526564" y="482523"/>
                  </a:cubicBezTo>
                  <a:cubicBezTo>
                    <a:pt x="1402565" y="482825"/>
                    <a:pt x="1276278" y="482000"/>
                    <a:pt x="1153715" y="481176"/>
                  </a:cubicBezTo>
                  <a:cubicBezTo>
                    <a:pt x="854563" y="479176"/>
                    <a:pt x="545201" y="477115"/>
                    <a:pt x="242325" y="491269"/>
                  </a:cubicBezTo>
                  <a:cubicBezTo>
                    <a:pt x="112410" y="492224"/>
                    <a:pt x="7058" y="624029"/>
                    <a:pt x="6584" y="748255"/>
                  </a:cubicBezTo>
                  <a:lnTo>
                    <a:pt x="881" y="2441162"/>
                  </a:lnTo>
                  <a:cubicBezTo>
                    <a:pt x="1019" y="2505851"/>
                    <a:pt x="104089" y="2508874"/>
                    <a:pt x="103945" y="2440949"/>
                  </a:cubicBezTo>
                  <a:cubicBezTo>
                    <a:pt x="104192" y="2402176"/>
                    <a:pt x="109634" y="750192"/>
                    <a:pt x="109634" y="750192"/>
                  </a:cubicBezTo>
                  <a:cubicBezTo>
                    <a:pt x="111901" y="676983"/>
                    <a:pt x="168840" y="597823"/>
                    <a:pt x="246049" y="594285"/>
                  </a:cubicBezTo>
                  <a:cubicBezTo>
                    <a:pt x="546513" y="580199"/>
                    <a:pt x="854851" y="582261"/>
                    <a:pt x="1153035" y="584253"/>
                  </a:cubicBezTo>
                  <a:cubicBezTo>
                    <a:pt x="1274086" y="585064"/>
                    <a:pt x="1398814" y="585882"/>
                    <a:pt x="1521521" y="585614"/>
                  </a:cubicBezTo>
                  <a:cubicBezTo>
                    <a:pt x="1529704" y="778329"/>
                    <a:pt x="1635317" y="946212"/>
                    <a:pt x="1790290" y="1040989"/>
                  </a:cubicBezTo>
                  <a:lnTo>
                    <a:pt x="1790290" y="1920856"/>
                  </a:lnTo>
                  <a:cubicBezTo>
                    <a:pt x="1790290" y="1961697"/>
                    <a:pt x="1837658" y="1986507"/>
                    <a:pt x="1871209" y="1963188"/>
                  </a:cubicBezTo>
                  <a:lnTo>
                    <a:pt x="2030400" y="1852662"/>
                  </a:lnTo>
                  <a:lnTo>
                    <a:pt x="2030400" y="2963151"/>
                  </a:lnTo>
                  <a:cubicBezTo>
                    <a:pt x="2030400" y="2967280"/>
                    <a:pt x="2027068" y="2970640"/>
                    <a:pt x="2022966" y="2970640"/>
                  </a:cubicBezTo>
                  <a:lnTo>
                    <a:pt x="277861" y="2970640"/>
                  </a:lnTo>
                  <a:cubicBezTo>
                    <a:pt x="211639" y="2970640"/>
                    <a:pt x="150797" y="2993740"/>
                    <a:pt x="103093" y="3032183"/>
                  </a:cubicBezTo>
                  <a:cubicBezTo>
                    <a:pt x="103003" y="2940154"/>
                    <a:pt x="103278" y="2848304"/>
                    <a:pt x="103945" y="2752434"/>
                  </a:cubicBezTo>
                  <a:cubicBezTo>
                    <a:pt x="104384" y="2687751"/>
                    <a:pt x="1362" y="2683787"/>
                    <a:pt x="881" y="2751719"/>
                  </a:cubicBezTo>
                  <a:cubicBezTo>
                    <a:pt x="-294" y="2920860"/>
                    <a:pt x="-294" y="3077489"/>
                    <a:pt x="881" y="3244645"/>
                  </a:cubicBezTo>
                  <a:cubicBezTo>
                    <a:pt x="881" y="3244741"/>
                    <a:pt x="895" y="3244837"/>
                    <a:pt x="895" y="3244940"/>
                  </a:cubicBezTo>
                  <a:cubicBezTo>
                    <a:pt x="1259" y="3395523"/>
                    <a:pt x="125354" y="3517921"/>
                    <a:pt x="277861" y="3517921"/>
                  </a:cubicBezTo>
                  <a:lnTo>
                    <a:pt x="1906140" y="3517921"/>
                  </a:lnTo>
                  <a:lnTo>
                    <a:pt x="2081925" y="3517921"/>
                  </a:lnTo>
                  <a:cubicBezTo>
                    <a:pt x="2110391" y="3517921"/>
                    <a:pt x="2133457" y="3494848"/>
                    <a:pt x="2133457" y="3466389"/>
                  </a:cubicBezTo>
                  <a:cubicBezTo>
                    <a:pt x="2133457" y="3437930"/>
                    <a:pt x="2110391" y="3414857"/>
                    <a:pt x="2081925" y="3414857"/>
                  </a:cubicBezTo>
                  <a:lnTo>
                    <a:pt x="1957672" y="3414857"/>
                  </a:lnTo>
                  <a:lnTo>
                    <a:pt x="1957672" y="3073710"/>
                  </a:lnTo>
                  <a:lnTo>
                    <a:pt x="2022959" y="3073710"/>
                  </a:lnTo>
                  <a:cubicBezTo>
                    <a:pt x="2083883" y="3073710"/>
                    <a:pt x="2133457" y="3024116"/>
                    <a:pt x="2133457" y="2963157"/>
                  </a:cubicBezTo>
                  <a:lnTo>
                    <a:pt x="2133457" y="1852648"/>
                  </a:lnTo>
                  <a:lnTo>
                    <a:pt x="2292649" y="1963174"/>
                  </a:lnTo>
                  <a:cubicBezTo>
                    <a:pt x="2326406" y="1986604"/>
                    <a:pt x="2373567" y="1961635"/>
                    <a:pt x="2373567" y="1920842"/>
                  </a:cubicBezTo>
                  <a:lnTo>
                    <a:pt x="2373567" y="1040982"/>
                  </a:lnTo>
                  <a:cubicBezTo>
                    <a:pt x="2534985" y="942268"/>
                    <a:pt x="2642955" y="764278"/>
                    <a:pt x="2642955" y="561497"/>
                  </a:cubicBezTo>
                  <a:close/>
                  <a:moveTo>
                    <a:pt x="277861" y="3414837"/>
                  </a:moveTo>
                  <a:cubicBezTo>
                    <a:pt x="181964" y="3414837"/>
                    <a:pt x="103938" y="3338315"/>
                    <a:pt x="103938" y="3244267"/>
                  </a:cubicBezTo>
                  <a:cubicBezTo>
                    <a:pt x="103938" y="3150211"/>
                    <a:pt x="181957" y="3073690"/>
                    <a:pt x="277861" y="3073690"/>
                  </a:cubicBezTo>
                  <a:lnTo>
                    <a:pt x="1854608" y="3073690"/>
                  </a:lnTo>
                  <a:lnTo>
                    <a:pt x="1854608" y="3414837"/>
                  </a:lnTo>
                  <a:lnTo>
                    <a:pt x="277861" y="3414837"/>
                  </a:lnTo>
                  <a:close/>
                  <a:moveTo>
                    <a:pt x="2270511" y="1822334"/>
                  </a:moveTo>
                  <a:lnTo>
                    <a:pt x="2111319" y="1711809"/>
                  </a:lnTo>
                  <a:cubicBezTo>
                    <a:pt x="2093647" y="1699537"/>
                    <a:pt x="2070217" y="1699537"/>
                    <a:pt x="2052538" y="1711809"/>
                  </a:cubicBezTo>
                  <a:lnTo>
                    <a:pt x="1893346" y="1822334"/>
                  </a:lnTo>
                  <a:lnTo>
                    <a:pt x="1893346" y="1090267"/>
                  </a:lnTo>
                  <a:cubicBezTo>
                    <a:pt x="1952319" y="1111395"/>
                    <a:pt x="2015786" y="1122993"/>
                    <a:pt x="2081925" y="1122993"/>
                  </a:cubicBezTo>
                  <a:cubicBezTo>
                    <a:pt x="2148065" y="1122993"/>
                    <a:pt x="2211531" y="1111395"/>
                    <a:pt x="2270504" y="1090267"/>
                  </a:cubicBezTo>
                  <a:lnTo>
                    <a:pt x="2270504" y="1822334"/>
                  </a:lnTo>
                  <a:close/>
                </a:path>
              </a:pathLst>
            </a:custGeom>
            <a:solidFill>
              <a:srgbClr val="001364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ExtraShape14">
              <a:extLst>
                <a:ext uri="{FF2B5EF4-FFF2-40B4-BE49-F238E27FC236}">
                  <a16:creationId xmlns:a16="http://schemas.microsoft.com/office/drawing/2014/main" xmlns="" id="{DA52D718-FECE-41CD-8497-B60DCD653871}"/>
                </a:ext>
              </a:extLst>
            </p:cNvPr>
            <p:cNvSpPr/>
            <p:nvPr/>
          </p:nvSpPr>
          <p:spPr>
            <a:xfrm>
              <a:off x="3209244" y="1838535"/>
              <a:ext cx="585874" cy="562745"/>
            </a:xfrm>
            <a:custGeom>
              <a:avLst/>
              <a:gdLst>
                <a:gd name="connsiteX0" fmla="*/ 401879 w 585874"/>
                <a:gd name="connsiteY0" fmla="*/ 155435 h 562745"/>
                <a:gd name="connsiteX1" fmla="*/ 339147 w 585874"/>
                <a:gd name="connsiteY1" fmla="*/ 28214 h 562745"/>
                <a:gd name="connsiteX2" fmla="*/ 246713 w 585874"/>
                <a:gd name="connsiteY2" fmla="*/ 28214 h 562745"/>
                <a:gd name="connsiteX3" fmla="*/ 183982 w 585874"/>
                <a:gd name="connsiteY3" fmla="*/ 155435 h 562745"/>
                <a:gd name="connsiteX4" fmla="*/ 43740 w 585874"/>
                <a:gd name="connsiteY4" fmla="*/ 175835 h 562745"/>
                <a:gd name="connsiteX5" fmla="*/ 15171 w 585874"/>
                <a:gd name="connsiteY5" fmla="*/ 263714 h 562745"/>
                <a:gd name="connsiteX6" fmla="*/ 116681 w 585874"/>
                <a:gd name="connsiteY6" fmla="*/ 362758 h 562745"/>
                <a:gd name="connsiteX7" fmla="*/ 92709 w 585874"/>
                <a:gd name="connsiteY7" fmla="*/ 502615 h 562745"/>
                <a:gd name="connsiteX8" fmla="*/ 167499 w 585874"/>
                <a:gd name="connsiteY8" fmla="*/ 556922 h 562745"/>
                <a:gd name="connsiteX9" fmla="*/ 292934 w 585874"/>
                <a:gd name="connsiteY9" fmla="*/ 490921 h 562745"/>
                <a:gd name="connsiteX10" fmla="*/ 418369 w 585874"/>
                <a:gd name="connsiteY10" fmla="*/ 556922 h 562745"/>
                <a:gd name="connsiteX11" fmla="*/ 493159 w 585874"/>
                <a:gd name="connsiteY11" fmla="*/ 502615 h 562745"/>
                <a:gd name="connsiteX12" fmla="*/ 469193 w 585874"/>
                <a:gd name="connsiteY12" fmla="*/ 362751 h 562745"/>
                <a:gd name="connsiteX13" fmla="*/ 570704 w 585874"/>
                <a:gd name="connsiteY13" fmla="*/ 263707 h 562745"/>
                <a:gd name="connsiteX14" fmla="*/ 542134 w 585874"/>
                <a:gd name="connsiteY14" fmla="*/ 175828 h 562745"/>
                <a:gd name="connsiteX15" fmla="*/ 401879 w 585874"/>
                <a:gd name="connsiteY15" fmla="*/ 155435 h 562745"/>
                <a:gd name="connsiteX16" fmla="*/ 377837 w 585874"/>
                <a:gd name="connsiteY16" fmla="*/ 307894 h 562745"/>
                <a:gd name="connsiteX17" fmla="*/ 363031 w 585874"/>
                <a:gd name="connsiteY17" fmla="*/ 353482 h 562745"/>
                <a:gd name="connsiteX18" fmla="*/ 373928 w 585874"/>
                <a:gd name="connsiteY18" fmla="*/ 417086 h 562745"/>
                <a:gd name="connsiteX19" fmla="*/ 316927 w 585874"/>
                <a:gd name="connsiteY19" fmla="*/ 387088 h 562745"/>
                <a:gd name="connsiteX20" fmla="*/ 292934 w 585874"/>
                <a:gd name="connsiteY20" fmla="*/ 381158 h 562745"/>
                <a:gd name="connsiteX21" fmla="*/ 268941 w 585874"/>
                <a:gd name="connsiteY21" fmla="*/ 387088 h 562745"/>
                <a:gd name="connsiteX22" fmla="*/ 211939 w 585874"/>
                <a:gd name="connsiteY22" fmla="*/ 417079 h 562745"/>
                <a:gd name="connsiteX23" fmla="*/ 222844 w 585874"/>
                <a:gd name="connsiteY23" fmla="*/ 353482 h 562745"/>
                <a:gd name="connsiteX24" fmla="*/ 208037 w 585874"/>
                <a:gd name="connsiteY24" fmla="*/ 307894 h 562745"/>
                <a:gd name="connsiteX25" fmla="*/ 161823 w 585874"/>
                <a:gd name="connsiteY25" fmla="*/ 262807 h 562745"/>
                <a:gd name="connsiteX26" fmla="*/ 225633 w 585874"/>
                <a:gd name="connsiteY26" fmla="*/ 253524 h 562745"/>
                <a:gd name="connsiteX27" fmla="*/ 264433 w 585874"/>
                <a:gd name="connsiteY27" fmla="*/ 225319 h 562745"/>
                <a:gd name="connsiteX28" fmla="*/ 292927 w 585874"/>
                <a:gd name="connsiteY28" fmla="*/ 167528 h 562745"/>
                <a:gd name="connsiteX29" fmla="*/ 321421 w 585874"/>
                <a:gd name="connsiteY29" fmla="*/ 225319 h 562745"/>
                <a:gd name="connsiteX30" fmla="*/ 360221 w 585874"/>
                <a:gd name="connsiteY30" fmla="*/ 253524 h 562745"/>
                <a:gd name="connsiteX31" fmla="*/ 424037 w 585874"/>
                <a:gd name="connsiteY31" fmla="*/ 262807 h 562745"/>
                <a:gd name="connsiteX32" fmla="*/ 377837 w 585874"/>
                <a:gd name="connsiteY32" fmla="*/ 307894 h 56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5874" h="562745">
                  <a:moveTo>
                    <a:pt x="401879" y="155435"/>
                  </a:moveTo>
                  <a:lnTo>
                    <a:pt x="339147" y="28214"/>
                  </a:lnTo>
                  <a:cubicBezTo>
                    <a:pt x="320603" y="-9405"/>
                    <a:pt x="265258" y="-9405"/>
                    <a:pt x="246713" y="28214"/>
                  </a:cubicBezTo>
                  <a:lnTo>
                    <a:pt x="183982" y="155435"/>
                  </a:lnTo>
                  <a:lnTo>
                    <a:pt x="43740" y="175835"/>
                  </a:lnTo>
                  <a:cubicBezTo>
                    <a:pt x="2260" y="181868"/>
                    <a:pt x="-14834" y="234444"/>
                    <a:pt x="15171" y="263714"/>
                  </a:cubicBezTo>
                  <a:lnTo>
                    <a:pt x="116681" y="362758"/>
                  </a:lnTo>
                  <a:lnTo>
                    <a:pt x="92709" y="502615"/>
                  </a:lnTo>
                  <a:cubicBezTo>
                    <a:pt x="85618" y="543964"/>
                    <a:pt x="130568" y="576360"/>
                    <a:pt x="167499" y="556922"/>
                  </a:cubicBezTo>
                  <a:lnTo>
                    <a:pt x="292934" y="490921"/>
                  </a:lnTo>
                  <a:lnTo>
                    <a:pt x="418369" y="556922"/>
                  </a:lnTo>
                  <a:cubicBezTo>
                    <a:pt x="455479" y="576456"/>
                    <a:pt x="500229" y="543936"/>
                    <a:pt x="493159" y="502615"/>
                  </a:cubicBezTo>
                  <a:lnTo>
                    <a:pt x="469193" y="362751"/>
                  </a:lnTo>
                  <a:lnTo>
                    <a:pt x="570704" y="263707"/>
                  </a:lnTo>
                  <a:cubicBezTo>
                    <a:pt x="600709" y="234437"/>
                    <a:pt x="583614" y="181861"/>
                    <a:pt x="542134" y="175828"/>
                  </a:cubicBezTo>
                  <a:lnTo>
                    <a:pt x="401879" y="155435"/>
                  </a:lnTo>
                  <a:close/>
                  <a:moveTo>
                    <a:pt x="377837" y="307894"/>
                  </a:moveTo>
                  <a:cubicBezTo>
                    <a:pt x="365704" y="319732"/>
                    <a:pt x="360172" y="336779"/>
                    <a:pt x="363031" y="353482"/>
                  </a:cubicBezTo>
                  <a:lnTo>
                    <a:pt x="373928" y="417086"/>
                  </a:lnTo>
                  <a:lnTo>
                    <a:pt x="316927" y="387088"/>
                  </a:lnTo>
                  <a:cubicBezTo>
                    <a:pt x="309417" y="383137"/>
                    <a:pt x="301179" y="381158"/>
                    <a:pt x="292934" y="381158"/>
                  </a:cubicBezTo>
                  <a:cubicBezTo>
                    <a:pt x="284689" y="381158"/>
                    <a:pt x="276450" y="383137"/>
                    <a:pt x="268941" y="387088"/>
                  </a:cubicBezTo>
                  <a:lnTo>
                    <a:pt x="211939" y="417079"/>
                  </a:lnTo>
                  <a:lnTo>
                    <a:pt x="222844" y="353482"/>
                  </a:lnTo>
                  <a:cubicBezTo>
                    <a:pt x="225702" y="336772"/>
                    <a:pt x="220164" y="319725"/>
                    <a:pt x="208037" y="307894"/>
                  </a:cubicBezTo>
                  <a:lnTo>
                    <a:pt x="161823" y="262807"/>
                  </a:lnTo>
                  <a:lnTo>
                    <a:pt x="225633" y="253524"/>
                  </a:lnTo>
                  <a:cubicBezTo>
                    <a:pt x="242419" y="251085"/>
                    <a:pt x="256937" y="240531"/>
                    <a:pt x="264433" y="225319"/>
                  </a:cubicBezTo>
                  <a:lnTo>
                    <a:pt x="292927" y="167528"/>
                  </a:lnTo>
                  <a:lnTo>
                    <a:pt x="321421" y="225319"/>
                  </a:lnTo>
                  <a:cubicBezTo>
                    <a:pt x="328923" y="240531"/>
                    <a:pt x="343435" y="251085"/>
                    <a:pt x="360221" y="253524"/>
                  </a:cubicBezTo>
                  <a:lnTo>
                    <a:pt x="424037" y="262807"/>
                  </a:lnTo>
                  <a:lnTo>
                    <a:pt x="377837" y="307894"/>
                  </a:lnTo>
                  <a:close/>
                </a:path>
              </a:pathLst>
            </a:custGeom>
            <a:solidFill>
              <a:srgbClr val="001364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ExtraShape15">
              <a:extLst>
                <a:ext uri="{FF2B5EF4-FFF2-40B4-BE49-F238E27FC236}">
                  <a16:creationId xmlns:a16="http://schemas.microsoft.com/office/drawing/2014/main" xmlns="" id="{A7003B15-D18C-4E38-A718-17645A83B1D9}"/>
                </a:ext>
              </a:extLst>
            </p:cNvPr>
            <p:cNvSpPr/>
            <p:nvPr/>
          </p:nvSpPr>
          <p:spPr>
            <a:xfrm>
              <a:off x="959386" y="3095664"/>
              <a:ext cx="279168" cy="206140"/>
            </a:xfrm>
            <a:custGeom>
              <a:avLst/>
              <a:gdLst>
                <a:gd name="connsiteX0" fmla="*/ 25226 w 279168"/>
                <a:gd name="connsiteY0" fmla="*/ 96564 h 206140"/>
                <a:gd name="connsiteX1" fmla="*/ 202804 w 279168"/>
                <a:gd name="connsiteY1" fmla="*/ 199180 h 206140"/>
                <a:gd name="connsiteX2" fmla="*/ 254377 w 279168"/>
                <a:gd name="connsiteY2" fmla="*/ 109948 h 206140"/>
                <a:gd name="connsiteX3" fmla="*/ 76799 w 279168"/>
                <a:gd name="connsiteY3" fmla="*/ 7331 h 206140"/>
                <a:gd name="connsiteX4" fmla="*/ 25226 w 279168"/>
                <a:gd name="connsiteY4" fmla="*/ 96564 h 20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68" h="206140">
                  <a:moveTo>
                    <a:pt x="25226" y="96564"/>
                  </a:moveTo>
                  <a:lnTo>
                    <a:pt x="202804" y="199180"/>
                  </a:lnTo>
                  <a:cubicBezTo>
                    <a:pt x="258568" y="231391"/>
                    <a:pt x="311941" y="143210"/>
                    <a:pt x="254377" y="109948"/>
                  </a:cubicBezTo>
                  <a:lnTo>
                    <a:pt x="76799" y="7331"/>
                  </a:lnTo>
                  <a:cubicBezTo>
                    <a:pt x="19097" y="-26000"/>
                    <a:pt x="-32462" y="63226"/>
                    <a:pt x="25226" y="96564"/>
                  </a:cubicBezTo>
                  <a:close/>
                </a:path>
              </a:pathLst>
            </a:custGeom>
            <a:solidFill>
              <a:srgbClr val="001364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ExtraShape16">
              <a:extLst>
                <a:ext uri="{FF2B5EF4-FFF2-40B4-BE49-F238E27FC236}">
                  <a16:creationId xmlns:a16="http://schemas.microsoft.com/office/drawing/2014/main" xmlns="" id="{AA752211-FC4B-476B-B94A-B329073BEEB8}"/>
                </a:ext>
              </a:extLst>
            </p:cNvPr>
            <p:cNvSpPr/>
            <p:nvPr/>
          </p:nvSpPr>
          <p:spPr>
            <a:xfrm>
              <a:off x="854671" y="3493124"/>
              <a:ext cx="306550" cy="103063"/>
            </a:xfrm>
            <a:custGeom>
              <a:avLst/>
              <a:gdLst>
                <a:gd name="connsiteX0" fmla="*/ 306550 w 306550"/>
                <a:gd name="connsiteY0" fmla="*/ 51532 h 103063"/>
                <a:gd name="connsiteX1" fmla="*/ 255019 w 306550"/>
                <a:gd name="connsiteY1" fmla="*/ 0 h 103063"/>
                <a:gd name="connsiteX2" fmla="*/ 49970 w 306550"/>
                <a:gd name="connsiteY2" fmla="*/ 0 h 103063"/>
                <a:gd name="connsiteX3" fmla="*/ 49970 w 306550"/>
                <a:gd name="connsiteY3" fmla="*/ 103063 h 103063"/>
                <a:gd name="connsiteX4" fmla="*/ 255019 w 306550"/>
                <a:gd name="connsiteY4" fmla="*/ 103063 h 103063"/>
                <a:gd name="connsiteX5" fmla="*/ 306550 w 306550"/>
                <a:gd name="connsiteY5" fmla="*/ 51532 h 10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550" h="103063">
                  <a:moveTo>
                    <a:pt x="306550" y="51532"/>
                  </a:moveTo>
                  <a:cubicBezTo>
                    <a:pt x="306550" y="23072"/>
                    <a:pt x="283485" y="0"/>
                    <a:pt x="255019" y="0"/>
                  </a:cubicBezTo>
                  <a:lnTo>
                    <a:pt x="49970" y="0"/>
                  </a:lnTo>
                  <a:cubicBezTo>
                    <a:pt x="-16657" y="0"/>
                    <a:pt x="-16657" y="103063"/>
                    <a:pt x="49970" y="103063"/>
                  </a:cubicBezTo>
                  <a:lnTo>
                    <a:pt x="255019" y="103063"/>
                  </a:lnTo>
                  <a:cubicBezTo>
                    <a:pt x="283478" y="103063"/>
                    <a:pt x="306550" y="79991"/>
                    <a:pt x="306550" y="51532"/>
                  </a:cubicBezTo>
                  <a:close/>
                </a:path>
              </a:pathLst>
            </a:custGeom>
            <a:solidFill>
              <a:srgbClr val="001364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ExtraShape17">
              <a:extLst>
                <a:ext uri="{FF2B5EF4-FFF2-40B4-BE49-F238E27FC236}">
                  <a16:creationId xmlns:a16="http://schemas.microsoft.com/office/drawing/2014/main" xmlns="" id="{152B626E-00CC-45B2-A37A-7C031DDD8451}"/>
                </a:ext>
              </a:extLst>
            </p:cNvPr>
            <p:cNvSpPr/>
            <p:nvPr/>
          </p:nvSpPr>
          <p:spPr>
            <a:xfrm>
              <a:off x="961177" y="3786873"/>
              <a:ext cx="278794" cy="206289"/>
            </a:xfrm>
            <a:custGeom>
              <a:avLst/>
              <a:gdLst>
                <a:gd name="connsiteX0" fmla="*/ 202003 w 278794"/>
                <a:gd name="connsiteY0" fmla="*/ 7334 h 206289"/>
                <a:gd name="connsiteX1" fmla="*/ 24431 w 278794"/>
                <a:gd name="connsiteY1" fmla="*/ 109951 h 206289"/>
                <a:gd name="connsiteX2" fmla="*/ 76004 w 278794"/>
                <a:gd name="connsiteY2" fmla="*/ 199183 h 206289"/>
                <a:gd name="connsiteX3" fmla="*/ 253576 w 278794"/>
                <a:gd name="connsiteY3" fmla="*/ 96566 h 206289"/>
                <a:gd name="connsiteX4" fmla="*/ 202003 w 278794"/>
                <a:gd name="connsiteY4" fmla="*/ 7334 h 20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94" h="206289">
                  <a:moveTo>
                    <a:pt x="202003" y="7334"/>
                  </a:moveTo>
                  <a:lnTo>
                    <a:pt x="24431" y="109951"/>
                  </a:lnTo>
                  <a:cubicBezTo>
                    <a:pt x="-31883" y="142498"/>
                    <a:pt x="19250" y="231971"/>
                    <a:pt x="76004" y="199183"/>
                  </a:cubicBezTo>
                  <a:lnTo>
                    <a:pt x="253576" y="96566"/>
                  </a:lnTo>
                  <a:cubicBezTo>
                    <a:pt x="311257" y="63222"/>
                    <a:pt x="259684" y="-26004"/>
                    <a:pt x="202003" y="7334"/>
                  </a:cubicBezTo>
                  <a:close/>
                </a:path>
              </a:pathLst>
            </a:custGeom>
            <a:solidFill>
              <a:srgbClr val="001364"/>
            </a:solidFill>
            <a:ln w="686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72186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Slïḓ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ṡ1íḍè"/>
          <p:cNvSpPr>
            <a:spLocks noGrp="1"/>
          </p:cNvSpPr>
          <p:nvPr>
            <p:ph type="title"/>
          </p:nvPr>
        </p:nvSpPr>
        <p:spPr>
          <a:xfrm>
            <a:off x="4381505" y="2295527"/>
            <a:ext cx="5677105" cy="1133475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电子教材资源</a:t>
            </a:r>
          </a:p>
        </p:txBody>
      </p:sp>
      <p:sp>
        <p:nvSpPr>
          <p:cNvPr id="3" name="í$ḻiḋè"/>
          <p:cNvSpPr>
            <a:spLocks noGrp="1"/>
          </p:cNvSpPr>
          <p:nvPr>
            <p:ph type="body" idx="1"/>
          </p:nvPr>
        </p:nvSpPr>
        <p:spPr>
          <a:xfrm>
            <a:off x="4381505" y="3455985"/>
            <a:ext cx="5677105" cy="965763"/>
          </a:xfrm>
        </p:spPr>
        <p:txBody>
          <a:bodyPr>
            <a:normAutofit/>
          </a:bodyPr>
          <a:lstStyle/>
          <a:p>
            <a:pPr lvl="0"/>
            <a:r>
              <a:rPr lang="en-US" altLang="zh-CN" dirty="0">
                <a:cs typeface="+mn-ea"/>
                <a:sym typeface="+mn-lt"/>
              </a:rPr>
              <a:t>E-textbook Collections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îš1iḍe"/>
          <p:cNvSpPr txBox="1"/>
          <p:nvPr/>
        </p:nvSpPr>
        <p:spPr>
          <a:xfrm>
            <a:off x="2709349" y="3169367"/>
            <a:ext cx="767637" cy="667432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z="1350" spc="75" dirty="0">
                <a:cs typeface="+mn-ea"/>
                <a:sym typeface="+mn-lt"/>
              </a:rPr>
              <a:t>/02</a:t>
            </a:r>
            <a:endParaRPr lang="zh-CN" altLang="en-US" sz="1350" spc="75" dirty="0">
              <a:cs typeface="+mn-ea"/>
              <a:sym typeface="+mn-lt"/>
            </a:endParaRPr>
          </a:p>
        </p:txBody>
      </p:sp>
      <p:cxnSp>
        <p:nvCxnSpPr>
          <p:cNvPr id="6" name="ïṣľiḍé"/>
          <p:cNvCxnSpPr/>
          <p:nvPr/>
        </p:nvCxnSpPr>
        <p:spPr>
          <a:xfrm>
            <a:off x="3938364" y="2967920"/>
            <a:ext cx="0" cy="1026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iṧļîḑe"/>
          <p:cNvGrpSpPr/>
          <p:nvPr/>
        </p:nvGrpSpPr>
        <p:grpSpPr>
          <a:xfrm>
            <a:off x="11328274" y="575309"/>
            <a:ext cx="331532" cy="200024"/>
            <a:chOff x="11134663" y="662990"/>
            <a:chExt cx="331532" cy="200024"/>
          </a:xfrm>
        </p:grpSpPr>
        <p:cxnSp>
          <p:nvCxnSpPr>
            <p:cNvPr id="27" name="íŝliďe"/>
            <p:cNvCxnSpPr/>
            <p:nvPr/>
          </p:nvCxnSpPr>
          <p:spPr>
            <a:xfrm>
              <a:off x="11134663" y="662990"/>
              <a:ext cx="33153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î$ḻïḍe"/>
            <p:cNvCxnSpPr/>
            <p:nvPr/>
          </p:nvCxnSpPr>
          <p:spPr>
            <a:xfrm>
              <a:off x="11134663" y="763002"/>
              <a:ext cx="33153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ïşlîḑe"/>
            <p:cNvCxnSpPr/>
            <p:nvPr/>
          </p:nvCxnSpPr>
          <p:spPr>
            <a:xfrm>
              <a:off x="11134663" y="863014"/>
              <a:ext cx="33153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05" name="Picture 11" descr="C:\Users\Administrator\Desktop\爱教材各资源库logo\爱教材（中文）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0455" y="767715"/>
            <a:ext cx="1391285" cy="542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28345" y="1857375"/>
            <a:ext cx="4237990" cy="2924810"/>
            <a:chOff x="342" y="2825"/>
            <a:chExt cx="6674" cy="4606"/>
          </a:xfrm>
        </p:grpSpPr>
        <p:grpSp>
          <p:nvGrpSpPr>
            <p:cNvPr id="2" name="组合 1"/>
            <p:cNvGrpSpPr/>
            <p:nvPr/>
          </p:nvGrpSpPr>
          <p:grpSpPr>
            <a:xfrm>
              <a:off x="342" y="2925"/>
              <a:ext cx="2893" cy="4505"/>
              <a:chOff x="1026" y="2905"/>
              <a:chExt cx="2893" cy="4505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7"/>
              <a:srcRect r="83909"/>
              <a:stretch>
                <a:fillRect/>
              </a:stretch>
            </p:blipFill>
            <p:spPr>
              <a:xfrm>
                <a:off x="2383" y="2955"/>
                <a:ext cx="1536" cy="4406"/>
              </a:xfrm>
              <a:prstGeom prst="rect">
                <a:avLst/>
              </a:prstGeom>
            </p:spPr>
          </p:pic>
          <p:sp>
            <p:nvSpPr>
              <p:cNvPr id="56" name="矩形 55"/>
              <p:cNvSpPr/>
              <p:nvPr/>
            </p:nvSpPr>
            <p:spPr>
              <a:xfrm rot="5400000">
                <a:off x="-548" y="4479"/>
                <a:ext cx="4505" cy="1357"/>
              </a:xfrm>
              <a:prstGeom prst="rect">
                <a:avLst/>
              </a:prstGeom>
              <a:solidFill>
                <a:srgbClr val="F95A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cs typeface="+mn-ea"/>
                  <a:sym typeface="+mn-lt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1106" y="3264"/>
                <a:ext cx="1163" cy="369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dirty="0">
                    <a:solidFill>
                      <a:schemeClr val="bg1"/>
                    </a:solidFill>
                    <a:cs typeface="+mn-ea"/>
                    <a:sym typeface="+mn-lt"/>
                  </a:rPr>
                  <a:t>合作出版品牌</a:t>
                </a:r>
                <a:endParaRPr lang="en-US" altLang="zh-CN" dirty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dist"/>
                <a:r>
                  <a:rPr lang="en-US" altLang="zh-CN" sz="1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Publishing Partners</a:t>
                </a:r>
                <a:endParaRPr lang="zh-CN" altLang="en-US" sz="1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l="79688"/>
            <a:stretch>
              <a:fillRect/>
            </a:stretch>
          </p:blipFill>
          <p:spPr>
            <a:xfrm>
              <a:off x="4978" y="2825"/>
              <a:ext cx="2038" cy="458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37953" r="40478"/>
            <a:stretch>
              <a:fillRect/>
            </a:stretch>
          </p:blipFill>
          <p:spPr>
            <a:xfrm>
              <a:off x="3235" y="2925"/>
              <a:ext cx="2059" cy="4506"/>
            </a:xfrm>
            <a:prstGeom prst="rect">
              <a:avLst/>
            </a:prstGeom>
          </p:spPr>
        </p:pic>
      </p:grpSp>
      <p:graphicFrame>
        <p:nvGraphicFramePr>
          <p:cNvPr id="8" name="表格 7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1405012376"/>
              </p:ext>
            </p:extLst>
          </p:nvPr>
        </p:nvGraphicFramePr>
        <p:xfrm>
          <a:off x="5320030" y="501015"/>
          <a:ext cx="6384290" cy="5629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1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483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800" b="1" spc="13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电子教材出版社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800" b="1" spc="13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品种数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Wiley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5555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CRC Press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1744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Cambridge University Press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1515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Cengage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760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Business Expert Press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440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CABI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264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Linppincott Williams &amp; Wilkins</a:t>
                      </a:r>
                    </a:p>
                  </a:txBody>
                  <a:tcPr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103</a:t>
                      </a:r>
                    </a:p>
                  </a:txBody>
                  <a:tcPr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 dirty="0" err="1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Mcgraw</a:t>
                      </a:r>
                      <a:r>
                        <a:rPr lang="en-US" sz="16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Hill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529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OVID-Wolters Kluwer Health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327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合计</a:t>
                      </a:r>
                    </a:p>
                  </a:txBody>
                  <a:tcPr marL="177800" marR="177800" marT="107950" marB="1079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11237</a:t>
                      </a:r>
                    </a:p>
                  </a:txBody>
                  <a:tcPr marL="177800" marR="177800" marT="107950" marB="1079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2" name="标题 1"/>
          <p:cNvSpPr>
            <a:spLocks noGrp="1"/>
          </p:cNvSpPr>
          <p:nvPr/>
        </p:nvSpPr>
        <p:spPr>
          <a:xfrm>
            <a:off x="666753" y="89535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优质教材出版品牌</a:t>
            </a:r>
            <a:endParaRPr lang="en-US" altLang="zh-CN" u="sng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学科分布：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STM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占比约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70%</a:t>
            </a:r>
          </a:p>
        </p:txBody>
      </p:sp>
      <p:graphicFrame>
        <p:nvGraphicFramePr>
          <p:cNvPr id="3" name="图表 2"/>
          <p:cNvGraphicFramePr/>
          <p:nvPr/>
        </p:nvGraphicFramePr>
        <p:xfrm>
          <a:off x="0" y="1536700"/>
          <a:ext cx="6765290" cy="469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3625212440"/>
              </p:ext>
            </p:extLst>
          </p:nvPr>
        </p:nvGraphicFramePr>
        <p:xfrm>
          <a:off x="6965200" y="483079"/>
          <a:ext cx="5226800" cy="5274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1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5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601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学科</a:t>
                      </a: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数量</a:t>
                      </a: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2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工程技术</a:t>
                      </a:r>
                    </a:p>
                  </a:txBody>
                  <a:tcPr marL="177800" marR="177800" marT="6350" marB="635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2978</a:t>
                      </a:r>
                    </a:p>
                  </a:txBody>
                  <a:tcPr marL="177800" marR="177800" marT="6350" marB="63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1720737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建筑与土木工程</a:t>
                      </a:r>
                    </a:p>
                  </a:txBody>
                  <a:tcPr marL="177800" marR="177800" marT="6350" marB="635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513</a:t>
                      </a:r>
                    </a:p>
                  </a:txBody>
                  <a:tcPr marL="177800" marR="177800" marT="6350" marB="63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0278195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经济</a:t>
                      </a:r>
                      <a:endParaRPr lang="zh-CN" altLang="en-US" sz="1400" b="0" spc="120" dirty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1878</a:t>
                      </a:r>
                      <a:endParaRPr lang="en-US" altLang="en-US" sz="1400" b="0" spc="120" dirty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医药、卫生</a:t>
                      </a:r>
                      <a:endParaRPr lang="zh-CN" altLang="en-US" sz="1400" b="0" spc="120" dirty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1649</a:t>
                      </a:r>
                      <a:endParaRPr lang="en-US" altLang="en-US" sz="1400" b="0" spc="120" dirty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数理科学和化学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1339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环境科学</a:t>
                      </a:r>
                    </a:p>
                  </a:txBody>
                  <a:tcPr marL="177800" marR="177800" marT="6350" marB="635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150</a:t>
                      </a:r>
                    </a:p>
                  </a:txBody>
                  <a:tcPr marL="177800" marR="177800" marT="6350" marB="63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783223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哲学、宗教</a:t>
                      </a:r>
                      <a:endParaRPr lang="zh-CN" altLang="en-US" sz="1400" b="0" spc="120" dirty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495</a:t>
                      </a:r>
                      <a:endParaRPr lang="en-US" altLang="en-US" sz="1400" b="0" spc="120" dirty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社会科学总论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485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生物科学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479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政治、法律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332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天文学、地球科学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326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农业科学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280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115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文化、科学、教育、体育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217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语言、文字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187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历史、地理</a:t>
                      </a:r>
                      <a:endParaRPr lang="zh-CN" altLang="en-US" sz="1400" b="0" spc="120" dirty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157</a:t>
                      </a:r>
                      <a:endParaRPr lang="en-US" altLang="en-US" sz="1400" b="0" spc="120" dirty="0">
                        <a:solidFill>
                          <a:srgbClr val="40404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77800" marR="177800" marT="6350" marB="635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艺术与设计</a:t>
                      </a:r>
                    </a:p>
                  </a:txBody>
                  <a:tcPr marL="177800" marR="177800" marT="6350" marB="635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 dirty="0">
                          <a:solidFill>
                            <a:srgbClr val="40404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44</a:t>
                      </a:r>
                    </a:p>
                  </a:txBody>
                  <a:tcPr marL="177800" marR="177800" marT="6350" marB="63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048106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" name="28206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585585"/>
            <a:chOff x="0" y="0"/>
            <a:chExt cx="12192000" cy="5918642"/>
          </a:xfrm>
        </p:grpSpPr>
        <p:grpSp>
          <p:nvGrpSpPr>
            <p:cNvPr id="6" name="ïṡľîḑè"/>
            <p:cNvGrpSpPr/>
            <p:nvPr/>
          </p:nvGrpSpPr>
          <p:grpSpPr>
            <a:xfrm>
              <a:off x="0" y="0"/>
              <a:ext cx="12192000" cy="2987040"/>
              <a:chOff x="0" y="0"/>
              <a:chExt cx="12192000" cy="3553707"/>
            </a:xfrm>
          </p:grpSpPr>
          <p:sp>
            <p:nvSpPr>
              <p:cNvPr id="50" name="îśļïḓe"/>
              <p:cNvSpPr/>
              <p:nvPr/>
            </p:nvSpPr>
            <p:spPr>
              <a:xfrm>
                <a:off x="0" y="0"/>
                <a:ext cx="12192000" cy="355370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îS1ïḓé"/>
              <p:cNvSpPr/>
              <p:nvPr/>
            </p:nvSpPr>
            <p:spPr>
              <a:xfrm>
                <a:off x="880745" y="0"/>
                <a:ext cx="10453370" cy="355298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>
                  <a:buSzPct val="25000"/>
                </a:pPr>
                <a:endParaRPr lang="en-US" altLang="zh-CN" sz="20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îṣľidê"/>
            <p:cNvGrpSpPr/>
            <p:nvPr/>
          </p:nvGrpSpPr>
          <p:grpSpPr>
            <a:xfrm>
              <a:off x="1899545" y="3770885"/>
              <a:ext cx="8380210" cy="738644"/>
              <a:chOff x="1977685" y="3646887"/>
              <a:chExt cx="8380210" cy="738644"/>
            </a:xfrm>
          </p:grpSpPr>
          <p:sp>
            <p:nvSpPr>
              <p:cNvPr id="41" name="ïṩḻîḑe"/>
              <p:cNvSpPr/>
              <p:nvPr/>
            </p:nvSpPr>
            <p:spPr bwMode="auto">
              <a:xfrm>
                <a:off x="2555260" y="3718280"/>
                <a:ext cx="7802635" cy="667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2700" indent="0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/>
                  <a:buNone/>
                  <a:tabLst>
                    <a:tab pos="469265" algn="l"/>
                    <a:tab pos="469900" algn="l"/>
                  </a:tabLst>
                </a:pPr>
                <a:r>
                  <a:rPr 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优秀的</a:t>
                </a:r>
                <a:r>
                  <a:rPr lang="en-US" alt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STM</a:t>
                </a:r>
                <a:r>
                  <a:rPr lang="zh-CN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出版品牌：</a:t>
                </a:r>
                <a:r>
                  <a:rPr lang="en-US" alt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16-21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年</a:t>
                </a:r>
                <a:r>
                  <a:rPr 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出版</a:t>
                </a:r>
                <a:r>
                  <a:rPr sz="1400" spc="-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3</a:t>
                </a:r>
                <a:r>
                  <a:rPr lang="en-US" sz="1400" spc="-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75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册</a:t>
                </a:r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,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201</a:t>
                </a:r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1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年以来</a:t>
                </a:r>
                <a:r>
                  <a:rPr lang="zh-CN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出版的书</a:t>
                </a:r>
                <a:r>
                  <a:rPr sz="1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占总量</a:t>
                </a:r>
                <a:r>
                  <a:rPr lang="zh-CN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的</a:t>
                </a:r>
                <a:r>
                  <a:rPr lang="en-US" sz="1400" spc="-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70</a:t>
                </a:r>
                <a:r>
                  <a:rPr sz="1400" spc="-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%</a:t>
                </a:r>
                <a:endParaRPr lang="en-US" altLang="zh-CN" sz="1400" spc="-5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38" name="iṥlíḋê"/>
              <p:cNvGrpSpPr/>
              <p:nvPr/>
            </p:nvGrpSpPr>
            <p:grpSpPr>
              <a:xfrm>
                <a:off x="1977685" y="3646887"/>
                <a:ext cx="451190" cy="451190"/>
                <a:chOff x="954349" y="1130300"/>
                <a:chExt cx="576774" cy="576774"/>
              </a:xfrm>
            </p:grpSpPr>
            <p:sp>
              <p:nvSpPr>
                <p:cNvPr id="39" name="îṣḻiḓe"/>
                <p:cNvSpPr/>
                <p:nvPr/>
              </p:nvSpPr>
              <p:spPr>
                <a:xfrm>
                  <a:off x="954349" y="1130300"/>
                  <a:ext cx="576774" cy="576774"/>
                </a:xfrm>
                <a:prstGeom prst="ellipse">
                  <a:avLst/>
                </a:prstGeom>
                <a:solidFill>
                  <a:schemeClr val="accent1"/>
                </a:solidFill>
                <a:ln w="127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rmAutofit fontScale="92500" lnSpcReduction="10000"/>
                </a:bodyPr>
                <a:lstStyle/>
                <a:p>
                  <a:pPr algn="ctr" defTabSz="914400"/>
                  <a:endParaRPr lang="zh-CN" altLang="en-US" sz="2000" b="1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i$lïḋé"/>
                <p:cNvSpPr/>
                <p:nvPr/>
              </p:nvSpPr>
              <p:spPr>
                <a:xfrm>
                  <a:off x="1099492" y="1267629"/>
                  <a:ext cx="286488" cy="302116"/>
                </a:xfrm>
                <a:custGeom>
                  <a:avLst/>
                  <a:gdLst>
                    <a:gd name="connsiteX0" fmla="*/ 329990 w 574402"/>
                    <a:gd name="connsiteY0" fmla="*/ 329823 h 605734"/>
                    <a:gd name="connsiteX1" fmla="*/ 574402 w 574402"/>
                    <a:gd name="connsiteY1" fmla="*/ 573910 h 605734"/>
                    <a:gd name="connsiteX2" fmla="*/ 542536 w 574402"/>
                    <a:gd name="connsiteY2" fmla="*/ 605734 h 605734"/>
                    <a:gd name="connsiteX3" fmla="*/ 117603 w 574402"/>
                    <a:gd name="connsiteY3" fmla="*/ 605734 h 605734"/>
                    <a:gd name="connsiteX4" fmla="*/ 85737 w 574402"/>
                    <a:gd name="connsiteY4" fmla="*/ 573910 h 605734"/>
                    <a:gd name="connsiteX5" fmla="*/ 101192 w 574402"/>
                    <a:gd name="connsiteY5" fmla="*/ 488782 h 605734"/>
                    <a:gd name="connsiteX6" fmla="*/ 276614 w 574402"/>
                    <a:gd name="connsiteY6" fmla="*/ 335710 h 605734"/>
                    <a:gd name="connsiteX7" fmla="*/ 329990 w 574402"/>
                    <a:gd name="connsiteY7" fmla="*/ 329823 h 605734"/>
                    <a:gd name="connsiteX8" fmla="*/ 164945 w 574402"/>
                    <a:gd name="connsiteY8" fmla="*/ 292282 h 605734"/>
                    <a:gd name="connsiteX9" fmla="*/ 198571 w 574402"/>
                    <a:gd name="connsiteY9" fmla="*/ 295781 h 605734"/>
                    <a:gd name="connsiteX10" fmla="*/ 34104 w 574402"/>
                    <a:gd name="connsiteY10" fmla="*/ 488736 h 605734"/>
                    <a:gd name="connsiteX11" fmla="*/ 31873 w 574402"/>
                    <a:gd name="connsiteY11" fmla="*/ 488736 h 605734"/>
                    <a:gd name="connsiteX12" fmla="*/ 0 w 574402"/>
                    <a:gd name="connsiteY12" fmla="*/ 456922 h 605734"/>
                    <a:gd name="connsiteX13" fmla="*/ 164945 w 574402"/>
                    <a:gd name="connsiteY13" fmla="*/ 292282 h 605734"/>
                    <a:gd name="connsiteX14" fmla="*/ 157572 w 574402"/>
                    <a:gd name="connsiteY14" fmla="*/ 38035 h 605734"/>
                    <a:gd name="connsiteX15" fmla="*/ 133033 w 574402"/>
                    <a:gd name="connsiteY15" fmla="*/ 133157 h 605734"/>
                    <a:gd name="connsiteX16" fmla="*/ 157572 w 574402"/>
                    <a:gd name="connsiteY16" fmla="*/ 228280 h 605734"/>
                    <a:gd name="connsiteX17" fmla="*/ 69295 w 574402"/>
                    <a:gd name="connsiteY17" fmla="*/ 133157 h 605734"/>
                    <a:gd name="connsiteX18" fmla="*/ 157572 w 574402"/>
                    <a:gd name="connsiteY18" fmla="*/ 38035 h 605734"/>
                    <a:gd name="connsiteX19" fmla="*/ 329990 w 574402"/>
                    <a:gd name="connsiteY19" fmla="*/ 0 h 605734"/>
                    <a:gd name="connsiteX20" fmla="*/ 463332 w 574402"/>
                    <a:gd name="connsiteY20" fmla="*/ 133166 h 605734"/>
                    <a:gd name="connsiteX21" fmla="*/ 329990 w 574402"/>
                    <a:gd name="connsiteY21" fmla="*/ 266173 h 605734"/>
                    <a:gd name="connsiteX22" fmla="*/ 221341 w 574402"/>
                    <a:gd name="connsiteY22" fmla="*/ 210011 h 605734"/>
                    <a:gd name="connsiteX23" fmla="*/ 196807 w 574402"/>
                    <a:gd name="connsiteY23" fmla="*/ 133166 h 605734"/>
                    <a:gd name="connsiteX24" fmla="*/ 221341 w 574402"/>
                    <a:gd name="connsiteY24" fmla="*/ 56162 h 605734"/>
                    <a:gd name="connsiteX25" fmla="*/ 329990 w 574402"/>
                    <a:gd name="connsiteY25" fmla="*/ 0 h 60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574402" h="605734">
                      <a:moveTo>
                        <a:pt x="329990" y="329823"/>
                      </a:moveTo>
                      <a:cubicBezTo>
                        <a:pt x="464783" y="329823"/>
                        <a:pt x="574402" y="439296"/>
                        <a:pt x="574402" y="573910"/>
                      </a:cubicBezTo>
                      <a:cubicBezTo>
                        <a:pt x="574402" y="591413"/>
                        <a:pt x="560062" y="605734"/>
                        <a:pt x="542536" y="605734"/>
                      </a:cubicBezTo>
                      <a:lnTo>
                        <a:pt x="117603" y="605734"/>
                      </a:lnTo>
                      <a:cubicBezTo>
                        <a:pt x="100077" y="605734"/>
                        <a:pt x="85737" y="591413"/>
                        <a:pt x="85737" y="573910"/>
                      </a:cubicBezTo>
                      <a:cubicBezTo>
                        <a:pt x="85737" y="543996"/>
                        <a:pt x="91154" y="515196"/>
                        <a:pt x="101192" y="488782"/>
                      </a:cubicBezTo>
                      <a:cubicBezTo>
                        <a:pt x="129712" y="412246"/>
                        <a:pt x="195675" y="353850"/>
                        <a:pt x="276614" y="335710"/>
                      </a:cubicBezTo>
                      <a:cubicBezTo>
                        <a:pt x="293822" y="331892"/>
                        <a:pt x="311667" y="329823"/>
                        <a:pt x="329990" y="329823"/>
                      </a:cubicBezTo>
                      <a:close/>
                      <a:moveTo>
                        <a:pt x="164945" y="292282"/>
                      </a:moveTo>
                      <a:cubicBezTo>
                        <a:pt x="176419" y="292282"/>
                        <a:pt x="187575" y="293395"/>
                        <a:pt x="198571" y="295781"/>
                      </a:cubicBezTo>
                      <a:cubicBezTo>
                        <a:pt x="119366" y="333164"/>
                        <a:pt x="58647" y="403314"/>
                        <a:pt x="34104" y="488736"/>
                      </a:cubicBezTo>
                      <a:lnTo>
                        <a:pt x="31873" y="488736"/>
                      </a:lnTo>
                      <a:cubicBezTo>
                        <a:pt x="14184" y="488736"/>
                        <a:pt x="0" y="474420"/>
                        <a:pt x="0" y="456922"/>
                      </a:cubicBezTo>
                      <a:cubicBezTo>
                        <a:pt x="0" y="366092"/>
                        <a:pt x="73946" y="292282"/>
                        <a:pt x="164945" y="292282"/>
                      </a:cubicBezTo>
                      <a:close/>
                      <a:moveTo>
                        <a:pt x="157572" y="38035"/>
                      </a:moveTo>
                      <a:cubicBezTo>
                        <a:pt x="141956" y="66190"/>
                        <a:pt x="133033" y="98640"/>
                        <a:pt x="133033" y="133157"/>
                      </a:cubicBezTo>
                      <a:cubicBezTo>
                        <a:pt x="133033" y="167516"/>
                        <a:pt x="141956" y="199966"/>
                        <a:pt x="157572" y="228280"/>
                      </a:cubicBezTo>
                      <a:cubicBezTo>
                        <a:pt x="108335" y="224462"/>
                        <a:pt x="69295" y="183264"/>
                        <a:pt x="69295" y="133157"/>
                      </a:cubicBezTo>
                      <a:cubicBezTo>
                        <a:pt x="69295" y="82892"/>
                        <a:pt x="108335" y="41693"/>
                        <a:pt x="157572" y="38035"/>
                      </a:cubicBezTo>
                      <a:close/>
                      <a:moveTo>
                        <a:pt x="329990" y="0"/>
                      </a:moveTo>
                      <a:cubicBezTo>
                        <a:pt x="403591" y="0"/>
                        <a:pt x="463332" y="59662"/>
                        <a:pt x="463332" y="133166"/>
                      </a:cubicBezTo>
                      <a:cubicBezTo>
                        <a:pt x="463332" y="206511"/>
                        <a:pt x="403591" y="266173"/>
                        <a:pt x="329990" y="266173"/>
                      </a:cubicBezTo>
                      <a:cubicBezTo>
                        <a:pt x="285224" y="266173"/>
                        <a:pt x="245556" y="244058"/>
                        <a:pt x="221341" y="210011"/>
                      </a:cubicBezTo>
                      <a:cubicBezTo>
                        <a:pt x="205888" y="188373"/>
                        <a:pt x="196807" y="161804"/>
                        <a:pt x="196807" y="133166"/>
                      </a:cubicBezTo>
                      <a:cubicBezTo>
                        <a:pt x="196807" y="104528"/>
                        <a:pt x="205888" y="77958"/>
                        <a:pt x="221341" y="56162"/>
                      </a:cubicBezTo>
                      <a:cubicBezTo>
                        <a:pt x="245556" y="22274"/>
                        <a:pt x="285224" y="0"/>
                        <a:pt x="3299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70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4400"/>
                  <a:endParaRPr lang="zh-CN" altLang="en-US" sz="2000" b="1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9" name="ï$lîḓê"/>
            <p:cNvSpPr txBox="1"/>
            <p:nvPr/>
          </p:nvSpPr>
          <p:spPr>
            <a:xfrm>
              <a:off x="1809339" y="3045873"/>
              <a:ext cx="1721896" cy="5273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normAutofit fontScale="97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b="1" dirty="0">
                  <a:cs typeface="+mn-ea"/>
                  <a:sym typeface="+mn-lt"/>
                </a:rPr>
                <a:t>电子教材</a:t>
              </a:r>
              <a:r>
                <a:rPr lang="en-US" altLang="zh-CN" b="1" dirty="0">
                  <a:cs typeface="+mn-ea"/>
                  <a:sym typeface="+mn-lt"/>
                </a:rPr>
                <a:t>1744</a:t>
              </a:r>
              <a:r>
                <a:rPr lang="zh-CN" altLang="en-US" b="1" dirty="0">
                  <a:cs typeface="+mn-ea"/>
                  <a:sym typeface="+mn-lt"/>
                </a:rPr>
                <a:t>种</a:t>
              </a:r>
              <a:endParaRPr lang="id-ID" b="1" dirty="0">
                <a:cs typeface="+mn-ea"/>
                <a:sym typeface="+mn-lt"/>
              </a:endParaRPr>
            </a:p>
          </p:txBody>
        </p:sp>
        <p:grpSp>
          <p:nvGrpSpPr>
            <p:cNvPr id="70" name="ïślïḑe"/>
            <p:cNvGrpSpPr/>
            <p:nvPr/>
          </p:nvGrpSpPr>
          <p:grpSpPr>
            <a:xfrm>
              <a:off x="1899545" y="4633336"/>
              <a:ext cx="8952865" cy="667138"/>
              <a:chOff x="1977685" y="3607341"/>
              <a:chExt cx="8952865" cy="667138"/>
            </a:xfrm>
          </p:grpSpPr>
          <p:sp>
            <p:nvSpPr>
              <p:cNvPr id="71" name="îsḷîḍê"/>
              <p:cNvSpPr/>
              <p:nvPr/>
            </p:nvSpPr>
            <p:spPr bwMode="auto">
              <a:xfrm>
                <a:off x="2555535" y="3607341"/>
                <a:ext cx="8375015" cy="667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绝大部分</a:t>
                </a:r>
                <a:r>
                  <a:rPr sz="1400" spc="-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UK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排名前30、US排名前50的学校选用</a:t>
                </a:r>
                <a:r>
                  <a:rPr sz="1400" spc="-1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CRC</a:t>
                </a:r>
                <a:r>
                  <a:rPr sz="1400" spc="-114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 </a:t>
                </a:r>
                <a:r>
                  <a:rPr sz="1400" spc="-1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Press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的 教材</a:t>
                </a:r>
                <a:r>
                  <a:rPr 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，</a:t>
                </a:r>
                <a:r>
                  <a:rPr sz="1400" spc="-1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2014-2015</a:t>
                </a:r>
                <a:r>
                  <a:rPr sz="1400" spc="-1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年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的教材，</a:t>
                </a:r>
                <a:r>
                  <a:rPr sz="1400" spc="-5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 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这80所院校中有</a:t>
                </a:r>
                <a:r>
                  <a:rPr sz="1400" spc="-1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72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所学校采用了教材</a:t>
                </a:r>
                <a:r>
                  <a:rPr 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，</a:t>
                </a:r>
                <a:r>
                  <a:rPr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8所美国常青藤学校中，有7所采用</a:t>
                </a:r>
                <a:endPara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72" name="iṡlïḍé"/>
              <p:cNvGrpSpPr/>
              <p:nvPr/>
            </p:nvGrpSpPr>
            <p:grpSpPr>
              <a:xfrm>
                <a:off x="1977685" y="3646887"/>
                <a:ext cx="451190" cy="451190"/>
                <a:chOff x="954349" y="1130300"/>
                <a:chExt cx="576774" cy="576774"/>
              </a:xfrm>
            </p:grpSpPr>
            <p:sp>
              <p:nvSpPr>
                <p:cNvPr id="73" name="íṩļíḓé"/>
                <p:cNvSpPr/>
                <p:nvPr/>
              </p:nvSpPr>
              <p:spPr>
                <a:xfrm>
                  <a:off x="954349" y="1130300"/>
                  <a:ext cx="576774" cy="576774"/>
                </a:xfrm>
                <a:prstGeom prst="ellipse">
                  <a:avLst/>
                </a:prstGeom>
                <a:solidFill>
                  <a:schemeClr val="accent2"/>
                </a:solidFill>
                <a:ln w="127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rmAutofit fontScale="92500" lnSpcReduction="10000"/>
                </a:bodyPr>
                <a:lstStyle/>
                <a:p>
                  <a:pPr algn="ctr" defTabSz="914400"/>
                  <a:endParaRPr lang="zh-CN" altLang="en-US" sz="2000" b="1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ïṣḷíďê"/>
                <p:cNvSpPr/>
                <p:nvPr/>
              </p:nvSpPr>
              <p:spPr>
                <a:xfrm>
                  <a:off x="1099492" y="1267629"/>
                  <a:ext cx="286488" cy="302116"/>
                </a:xfrm>
                <a:custGeom>
                  <a:avLst/>
                  <a:gdLst>
                    <a:gd name="connsiteX0" fmla="*/ 329990 w 574402"/>
                    <a:gd name="connsiteY0" fmla="*/ 329823 h 605734"/>
                    <a:gd name="connsiteX1" fmla="*/ 574402 w 574402"/>
                    <a:gd name="connsiteY1" fmla="*/ 573910 h 605734"/>
                    <a:gd name="connsiteX2" fmla="*/ 542536 w 574402"/>
                    <a:gd name="connsiteY2" fmla="*/ 605734 h 605734"/>
                    <a:gd name="connsiteX3" fmla="*/ 117603 w 574402"/>
                    <a:gd name="connsiteY3" fmla="*/ 605734 h 605734"/>
                    <a:gd name="connsiteX4" fmla="*/ 85737 w 574402"/>
                    <a:gd name="connsiteY4" fmla="*/ 573910 h 605734"/>
                    <a:gd name="connsiteX5" fmla="*/ 101192 w 574402"/>
                    <a:gd name="connsiteY5" fmla="*/ 488782 h 605734"/>
                    <a:gd name="connsiteX6" fmla="*/ 276614 w 574402"/>
                    <a:gd name="connsiteY6" fmla="*/ 335710 h 605734"/>
                    <a:gd name="connsiteX7" fmla="*/ 329990 w 574402"/>
                    <a:gd name="connsiteY7" fmla="*/ 329823 h 605734"/>
                    <a:gd name="connsiteX8" fmla="*/ 164945 w 574402"/>
                    <a:gd name="connsiteY8" fmla="*/ 292282 h 605734"/>
                    <a:gd name="connsiteX9" fmla="*/ 198571 w 574402"/>
                    <a:gd name="connsiteY9" fmla="*/ 295781 h 605734"/>
                    <a:gd name="connsiteX10" fmla="*/ 34104 w 574402"/>
                    <a:gd name="connsiteY10" fmla="*/ 488736 h 605734"/>
                    <a:gd name="connsiteX11" fmla="*/ 31873 w 574402"/>
                    <a:gd name="connsiteY11" fmla="*/ 488736 h 605734"/>
                    <a:gd name="connsiteX12" fmla="*/ 0 w 574402"/>
                    <a:gd name="connsiteY12" fmla="*/ 456922 h 605734"/>
                    <a:gd name="connsiteX13" fmla="*/ 164945 w 574402"/>
                    <a:gd name="connsiteY13" fmla="*/ 292282 h 605734"/>
                    <a:gd name="connsiteX14" fmla="*/ 157572 w 574402"/>
                    <a:gd name="connsiteY14" fmla="*/ 38035 h 605734"/>
                    <a:gd name="connsiteX15" fmla="*/ 133033 w 574402"/>
                    <a:gd name="connsiteY15" fmla="*/ 133157 h 605734"/>
                    <a:gd name="connsiteX16" fmla="*/ 157572 w 574402"/>
                    <a:gd name="connsiteY16" fmla="*/ 228280 h 605734"/>
                    <a:gd name="connsiteX17" fmla="*/ 69295 w 574402"/>
                    <a:gd name="connsiteY17" fmla="*/ 133157 h 605734"/>
                    <a:gd name="connsiteX18" fmla="*/ 157572 w 574402"/>
                    <a:gd name="connsiteY18" fmla="*/ 38035 h 605734"/>
                    <a:gd name="connsiteX19" fmla="*/ 329990 w 574402"/>
                    <a:gd name="connsiteY19" fmla="*/ 0 h 605734"/>
                    <a:gd name="connsiteX20" fmla="*/ 463332 w 574402"/>
                    <a:gd name="connsiteY20" fmla="*/ 133166 h 605734"/>
                    <a:gd name="connsiteX21" fmla="*/ 329990 w 574402"/>
                    <a:gd name="connsiteY21" fmla="*/ 266173 h 605734"/>
                    <a:gd name="connsiteX22" fmla="*/ 221341 w 574402"/>
                    <a:gd name="connsiteY22" fmla="*/ 210011 h 605734"/>
                    <a:gd name="connsiteX23" fmla="*/ 196807 w 574402"/>
                    <a:gd name="connsiteY23" fmla="*/ 133166 h 605734"/>
                    <a:gd name="connsiteX24" fmla="*/ 221341 w 574402"/>
                    <a:gd name="connsiteY24" fmla="*/ 56162 h 605734"/>
                    <a:gd name="connsiteX25" fmla="*/ 329990 w 574402"/>
                    <a:gd name="connsiteY25" fmla="*/ 0 h 60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574402" h="605734">
                      <a:moveTo>
                        <a:pt x="329990" y="329823"/>
                      </a:moveTo>
                      <a:cubicBezTo>
                        <a:pt x="464783" y="329823"/>
                        <a:pt x="574402" y="439296"/>
                        <a:pt x="574402" y="573910"/>
                      </a:cubicBezTo>
                      <a:cubicBezTo>
                        <a:pt x="574402" y="591413"/>
                        <a:pt x="560062" y="605734"/>
                        <a:pt x="542536" y="605734"/>
                      </a:cubicBezTo>
                      <a:lnTo>
                        <a:pt x="117603" y="605734"/>
                      </a:lnTo>
                      <a:cubicBezTo>
                        <a:pt x="100077" y="605734"/>
                        <a:pt x="85737" y="591413"/>
                        <a:pt x="85737" y="573910"/>
                      </a:cubicBezTo>
                      <a:cubicBezTo>
                        <a:pt x="85737" y="543996"/>
                        <a:pt x="91154" y="515196"/>
                        <a:pt x="101192" y="488782"/>
                      </a:cubicBezTo>
                      <a:cubicBezTo>
                        <a:pt x="129712" y="412246"/>
                        <a:pt x="195675" y="353850"/>
                        <a:pt x="276614" y="335710"/>
                      </a:cubicBezTo>
                      <a:cubicBezTo>
                        <a:pt x="293822" y="331892"/>
                        <a:pt x="311667" y="329823"/>
                        <a:pt x="329990" y="329823"/>
                      </a:cubicBezTo>
                      <a:close/>
                      <a:moveTo>
                        <a:pt x="164945" y="292282"/>
                      </a:moveTo>
                      <a:cubicBezTo>
                        <a:pt x="176419" y="292282"/>
                        <a:pt x="187575" y="293395"/>
                        <a:pt x="198571" y="295781"/>
                      </a:cubicBezTo>
                      <a:cubicBezTo>
                        <a:pt x="119366" y="333164"/>
                        <a:pt x="58647" y="403314"/>
                        <a:pt x="34104" y="488736"/>
                      </a:cubicBezTo>
                      <a:lnTo>
                        <a:pt x="31873" y="488736"/>
                      </a:lnTo>
                      <a:cubicBezTo>
                        <a:pt x="14184" y="488736"/>
                        <a:pt x="0" y="474420"/>
                        <a:pt x="0" y="456922"/>
                      </a:cubicBezTo>
                      <a:cubicBezTo>
                        <a:pt x="0" y="366092"/>
                        <a:pt x="73946" y="292282"/>
                        <a:pt x="164945" y="292282"/>
                      </a:cubicBezTo>
                      <a:close/>
                      <a:moveTo>
                        <a:pt x="157572" y="38035"/>
                      </a:moveTo>
                      <a:cubicBezTo>
                        <a:pt x="141956" y="66190"/>
                        <a:pt x="133033" y="98640"/>
                        <a:pt x="133033" y="133157"/>
                      </a:cubicBezTo>
                      <a:cubicBezTo>
                        <a:pt x="133033" y="167516"/>
                        <a:pt x="141956" y="199966"/>
                        <a:pt x="157572" y="228280"/>
                      </a:cubicBezTo>
                      <a:cubicBezTo>
                        <a:pt x="108335" y="224462"/>
                        <a:pt x="69295" y="183264"/>
                        <a:pt x="69295" y="133157"/>
                      </a:cubicBezTo>
                      <a:cubicBezTo>
                        <a:pt x="69295" y="82892"/>
                        <a:pt x="108335" y="41693"/>
                        <a:pt x="157572" y="38035"/>
                      </a:cubicBezTo>
                      <a:close/>
                      <a:moveTo>
                        <a:pt x="329990" y="0"/>
                      </a:moveTo>
                      <a:cubicBezTo>
                        <a:pt x="403591" y="0"/>
                        <a:pt x="463332" y="59662"/>
                        <a:pt x="463332" y="133166"/>
                      </a:cubicBezTo>
                      <a:cubicBezTo>
                        <a:pt x="463332" y="206511"/>
                        <a:pt x="403591" y="266173"/>
                        <a:pt x="329990" y="266173"/>
                      </a:cubicBezTo>
                      <a:cubicBezTo>
                        <a:pt x="285224" y="266173"/>
                        <a:pt x="245556" y="244058"/>
                        <a:pt x="221341" y="210011"/>
                      </a:cubicBezTo>
                      <a:cubicBezTo>
                        <a:pt x="205888" y="188373"/>
                        <a:pt x="196807" y="161804"/>
                        <a:pt x="196807" y="133166"/>
                      </a:cubicBezTo>
                      <a:cubicBezTo>
                        <a:pt x="196807" y="104528"/>
                        <a:pt x="205888" y="77958"/>
                        <a:pt x="221341" y="56162"/>
                      </a:cubicBezTo>
                      <a:cubicBezTo>
                        <a:pt x="245556" y="22274"/>
                        <a:pt x="285224" y="0"/>
                        <a:pt x="3299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70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4400"/>
                  <a:endParaRPr lang="zh-CN" altLang="en-US" sz="2000" b="1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9" name="ïṥļíḍe"/>
            <p:cNvSpPr/>
            <p:nvPr/>
          </p:nvSpPr>
          <p:spPr>
            <a:xfrm>
              <a:off x="2013085" y="5682307"/>
              <a:ext cx="224109" cy="236335"/>
            </a:xfrm>
            <a:custGeom>
              <a:avLst/>
              <a:gdLst>
                <a:gd name="connsiteX0" fmla="*/ 329990 w 574402"/>
                <a:gd name="connsiteY0" fmla="*/ 329823 h 605734"/>
                <a:gd name="connsiteX1" fmla="*/ 574402 w 574402"/>
                <a:gd name="connsiteY1" fmla="*/ 573910 h 605734"/>
                <a:gd name="connsiteX2" fmla="*/ 542536 w 574402"/>
                <a:gd name="connsiteY2" fmla="*/ 605734 h 605734"/>
                <a:gd name="connsiteX3" fmla="*/ 117603 w 574402"/>
                <a:gd name="connsiteY3" fmla="*/ 605734 h 605734"/>
                <a:gd name="connsiteX4" fmla="*/ 85737 w 574402"/>
                <a:gd name="connsiteY4" fmla="*/ 573910 h 605734"/>
                <a:gd name="connsiteX5" fmla="*/ 101192 w 574402"/>
                <a:gd name="connsiteY5" fmla="*/ 488782 h 605734"/>
                <a:gd name="connsiteX6" fmla="*/ 276614 w 574402"/>
                <a:gd name="connsiteY6" fmla="*/ 335710 h 605734"/>
                <a:gd name="connsiteX7" fmla="*/ 329990 w 574402"/>
                <a:gd name="connsiteY7" fmla="*/ 329823 h 605734"/>
                <a:gd name="connsiteX8" fmla="*/ 164945 w 574402"/>
                <a:gd name="connsiteY8" fmla="*/ 292282 h 605734"/>
                <a:gd name="connsiteX9" fmla="*/ 198571 w 574402"/>
                <a:gd name="connsiteY9" fmla="*/ 295781 h 605734"/>
                <a:gd name="connsiteX10" fmla="*/ 34104 w 574402"/>
                <a:gd name="connsiteY10" fmla="*/ 488736 h 605734"/>
                <a:gd name="connsiteX11" fmla="*/ 31873 w 574402"/>
                <a:gd name="connsiteY11" fmla="*/ 488736 h 605734"/>
                <a:gd name="connsiteX12" fmla="*/ 0 w 574402"/>
                <a:gd name="connsiteY12" fmla="*/ 456922 h 605734"/>
                <a:gd name="connsiteX13" fmla="*/ 164945 w 574402"/>
                <a:gd name="connsiteY13" fmla="*/ 292282 h 605734"/>
                <a:gd name="connsiteX14" fmla="*/ 157572 w 574402"/>
                <a:gd name="connsiteY14" fmla="*/ 38035 h 605734"/>
                <a:gd name="connsiteX15" fmla="*/ 133033 w 574402"/>
                <a:gd name="connsiteY15" fmla="*/ 133157 h 605734"/>
                <a:gd name="connsiteX16" fmla="*/ 157572 w 574402"/>
                <a:gd name="connsiteY16" fmla="*/ 228280 h 605734"/>
                <a:gd name="connsiteX17" fmla="*/ 69295 w 574402"/>
                <a:gd name="connsiteY17" fmla="*/ 133157 h 605734"/>
                <a:gd name="connsiteX18" fmla="*/ 157572 w 574402"/>
                <a:gd name="connsiteY18" fmla="*/ 38035 h 605734"/>
                <a:gd name="connsiteX19" fmla="*/ 329990 w 574402"/>
                <a:gd name="connsiteY19" fmla="*/ 0 h 605734"/>
                <a:gd name="connsiteX20" fmla="*/ 463332 w 574402"/>
                <a:gd name="connsiteY20" fmla="*/ 133166 h 605734"/>
                <a:gd name="connsiteX21" fmla="*/ 329990 w 574402"/>
                <a:gd name="connsiteY21" fmla="*/ 266173 h 605734"/>
                <a:gd name="connsiteX22" fmla="*/ 221341 w 574402"/>
                <a:gd name="connsiteY22" fmla="*/ 210011 h 605734"/>
                <a:gd name="connsiteX23" fmla="*/ 196807 w 574402"/>
                <a:gd name="connsiteY23" fmla="*/ 133166 h 605734"/>
                <a:gd name="connsiteX24" fmla="*/ 221341 w 574402"/>
                <a:gd name="connsiteY24" fmla="*/ 56162 h 605734"/>
                <a:gd name="connsiteX25" fmla="*/ 329990 w 574402"/>
                <a:gd name="connsiteY25" fmla="*/ 0 h 60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4402" h="605734">
                  <a:moveTo>
                    <a:pt x="329990" y="329823"/>
                  </a:moveTo>
                  <a:cubicBezTo>
                    <a:pt x="464783" y="329823"/>
                    <a:pt x="574402" y="439296"/>
                    <a:pt x="574402" y="573910"/>
                  </a:cubicBezTo>
                  <a:cubicBezTo>
                    <a:pt x="574402" y="591413"/>
                    <a:pt x="560062" y="605734"/>
                    <a:pt x="542536" y="605734"/>
                  </a:cubicBezTo>
                  <a:lnTo>
                    <a:pt x="117603" y="605734"/>
                  </a:lnTo>
                  <a:cubicBezTo>
                    <a:pt x="100077" y="605734"/>
                    <a:pt x="85737" y="591413"/>
                    <a:pt x="85737" y="573910"/>
                  </a:cubicBezTo>
                  <a:cubicBezTo>
                    <a:pt x="85737" y="543996"/>
                    <a:pt x="91154" y="515196"/>
                    <a:pt x="101192" y="488782"/>
                  </a:cubicBezTo>
                  <a:cubicBezTo>
                    <a:pt x="129712" y="412246"/>
                    <a:pt x="195675" y="353850"/>
                    <a:pt x="276614" y="335710"/>
                  </a:cubicBezTo>
                  <a:cubicBezTo>
                    <a:pt x="293822" y="331892"/>
                    <a:pt x="311667" y="329823"/>
                    <a:pt x="329990" y="329823"/>
                  </a:cubicBezTo>
                  <a:close/>
                  <a:moveTo>
                    <a:pt x="164945" y="292282"/>
                  </a:moveTo>
                  <a:cubicBezTo>
                    <a:pt x="176419" y="292282"/>
                    <a:pt x="187575" y="293395"/>
                    <a:pt x="198571" y="295781"/>
                  </a:cubicBezTo>
                  <a:cubicBezTo>
                    <a:pt x="119366" y="333164"/>
                    <a:pt x="58647" y="403314"/>
                    <a:pt x="34104" y="488736"/>
                  </a:cubicBezTo>
                  <a:lnTo>
                    <a:pt x="31873" y="488736"/>
                  </a:lnTo>
                  <a:cubicBezTo>
                    <a:pt x="14184" y="488736"/>
                    <a:pt x="0" y="474420"/>
                    <a:pt x="0" y="456922"/>
                  </a:cubicBezTo>
                  <a:cubicBezTo>
                    <a:pt x="0" y="366092"/>
                    <a:pt x="73946" y="292282"/>
                    <a:pt x="164945" y="292282"/>
                  </a:cubicBezTo>
                  <a:close/>
                  <a:moveTo>
                    <a:pt x="157572" y="38035"/>
                  </a:moveTo>
                  <a:cubicBezTo>
                    <a:pt x="141956" y="66190"/>
                    <a:pt x="133033" y="98640"/>
                    <a:pt x="133033" y="133157"/>
                  </a:cubicBezTo>
                  <a:cubicBezTo>
                    <a:pt x="133033" y="167516"/>
                    <a:pt x="141956" y="199966"/>
                    <a:pt x="157572" y="228280"/>
                  </a:cubicBezTo>
                  <a:cubicBezTo>
                    <a:pt x="108335" y="224462"/>
                    <a:pt x="69295" y="183264"/>
                    <a:pt x="69295" y="133157"/>
                  </a:cubicBezTo>
                  <a:cubicBezTo>
                    <a:pt x="69295" y="82892"/>
                    <a:pt x="108335" y="41693"/>
                    <a:pt x="157572" y="38035"/>
                  </a:cubicBezTo>
                  <a:close/>
                  <a:moveTo>
                    <a:pt x="329990" y="0"/>
                  </a:moveTo>
                  <a:cubicBezTo>
                    <a:pt x="403591" y="0"/>
                    <a:pt x="463332" y="59662"/>
                    <a:pt x="463332" y="133166"/>
                  </a:cubicBezTo>
                  <a:cubicBezTo>
                    <a:pt x="463332" y="206511"/>
                    <a:pt x="403591" y="266173"/>
                    <a:pt x="329990" y="266173"/>
                  </a:cubicBezTo>
                  <a:cubicBezTo>
                    <a:pt x="285224" y="266173"/>
                    <a:pt x="245556" y="244058"/>
                    <a:pt x="221341" y="210011"/>
                  </a:cubicBezTo>
                  <a:cubicBezTo>
                    <a:pt x="205888" y="188373"/>
                    <a:pt x="196807" y="161804"/>
                    <a:pt x="196807" y="133166"/>
                  </a:cubicBezTo>
                  <a:cubicBezTo>
                    <a:pt x="196807" y="104528"/>
                    <a:pt x="205888" y="77958"/>
                    <a:pt x="221341" y="56162"/>
                  </a:cubicBezTo>
                  <a:cubicBezTo>
                    <a:pt x="245556" y="22274"/>
                    <a:pt x="285224" y="0"/>
                    <a:pt x="32999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6704" name="图片 20" descr="C:\Users\ADMINI~1\AppData\Local\Temp\WeChat Files\60536296902580427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22955"/>
            <a:ext cx="1655763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#2151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820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9310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273676c-069a-4b90-9e03-343f5b708413}"/>
  <p:tag name="TABLE_SKINIDX" val="2"/>
  <p:tag name="TABLE_ENCOLOR" val="#FFFFFF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5a1969a-9fee-44e2-ad42-1cbab5b4f34f}"/>
  <p:tag name="TABLE_SKINIDX" val="3"/>
  <p:tag name="TABLE_ENCOLOR" val="#9C69F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7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48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0a57f4b-45ac-46af-a3c3-92f86d7035d7}"/>
  <p:tag name="TABLE_ENDDRAG_ORIGIN_RECT" val="244*204"/>
  <p:tag name="TABLE_ENDDRAG_RECT" val="7*239*244*204"/>
  <p:tag name="TABLE_EMPHASIZE_COLOR" val="240117"/>
  <p:tag name="TABLE_SKINIDX" val="0"/>
  <p:tag name="TABLE_COLORIDX" val="2"/>
  <p:tag name="TABLE_COLOR_RGB" val="0x000000*0xFFFFFF*0x212121*0xFFFFFF*0x03A9F5*0x00BCD5*0x009788*0x4CB050*0x8CC34B*0xCDDC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319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725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fd986ec-5783-4f4a-97ef-d47a4f235cc1}"/>
  <p:tag name="TABLE_SKINIDX" val="1"/>
  <p:tag name="TABLE_ENCOLOR" val="#FFFFF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719.615748031496,&quot;width&quot;:12721.37007874015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719.615748031496,&quot;width&quot;:12721.37007874015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719.615748031496,&quot;width&quot;:12721.37007874015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cab85fb-e850-4151-9f06-997418bd3b9a}"/>
  <p:tag name="TABLE_RECT" val="194.05*36.425*571.9*467.15"/>
  <p:tag name="TABLE_EMPHASIZE_COLOR" val="16736824"/>
  <p:tag name="TABLE_ONEKEY_SKIN_IDX" val="0"/>
  <p:tag name="TABLE_SKINIDX" val="1"/>
  <p:tag name="TABLE_COLORIDX" val="3"/>
  <p:tag name="TABLE_COLOR_RGB" val="0x000000*0xFFFFFF*0x212121*0xFFFFFF*0xFF6238*0xFFD147*0xFFB57D*0xFF7A51*0xFFD791*0xFF8C6D"/>
  <p:tag name="TABLE_ENDDRAG_ORIGIN_RECT" val="417*539"/>
  <p:tag name="TABLE_ENDDRAG_RECT" val="542*0*417*540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59A19E"/>
      </a:accent1>
      <a:accent2>
        <a:srgbClr val="B8CFD2"/>
      </a:accent2>
      <a:accent3>
        <a:srgbClr val="999999"/>
      </a:accent3>
      <a:accent4>
        <a:srgbClr val="7D7D7D"/>
      </a:accent4>
      <a:accent5>
        <a:srgbClr val="686868"/>
      </a:accent5>
      <a:accent6>
        <a:srgbClr val="555555"/>
      </a:accent6>
      <a:hlink>
        <a:srgbClr val="4276AA"/>
      </a:hlink>
      <a:folHlink>
        <a:srgbClr val="BFBFBF"/>
      </a:folHlink>
    </a:clrScheme>
    <a:fontScheme name="xjekjqd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59A19E"/>
    </a:accent1>
    <a:accent2>
      <a:srgbClr val="B8CFD2"/>
    </a:accent2>
    <a:accent3>
      <a:srgbClr val="999999"/>
    </a:accent3>
    <a:accent4>
      <a:srgbClr val="7D7D7D"/>
    </a:accent4>
    <a:accent5>
      <a:srgbClr val="686868"/>
    </a:accent5>
    <a:accent6>
      <a:srgbClr val="555555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515</TotalTime>
  <Words>2522</Words>
  <Application>Microsoft Office PowerPoint</Application>
  <PresentationFormat>自定义</PresentationFormat>
  <Paragraphs>451</Paragraphs>
  <Slides>30</Slides>
  <Notes>8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2" baseType="lpstr">
      <vt:lpstr>主题5</vt:lpstr>
      <vt:lpstr>think-cell Slide</vt:lpstr>
      <vt:lpstr>外文原版电子教材集成平台</vt:lpstr>
      <vt:lpstr>幻灯片 2</vt:lpstr>
      <vt:lpstr>背景</vt:lpstr>
      <vt:lpstr>幻灯片 4</vt:lpstr>
      <vt:lpstr>优质教材教参，保障教学体系</vt:lpstr>
      <vt:lpstr>电子教材资源</vt:lpstr>
      <vt:lpstr>幻灯片 7</vt:lpstr>
      <vt:lpstr>学科分布：STM占比约70%</vt:lpstr>
      <vt:lpstr>幻灯片 9</vt:lpstr>
      <vt:lpstr>幻灯片 10</vt:lpstr>
      <vt:lpstr>幻灯片 11</vt:lpstr>
      <vt:lpstr>重点电子教材</vt:lpstr>
      <vt:lpstr>幻灯片 13</vt:lpstr>
      <vt:lpstr>幻灯片 14</vt:lpstr>
      <vt:lpstr>幻灯片 15</vt:lpstr>
      <vt:lpstr>重点电子教材</vt:lpstr>
      <vt:lpstr>幻灯片 17</vt:lpstr>
      <vt:lpstr>平台功能介绍</vt:lpstr>
      <vt:lpstr>首页：www.itextbook.cn</vt:lpstr>
      <vt:lpstr>幻灯片 20</vt:lpstr>
      <vt:lpstr>幻灯片 21</vt:lpstr>
      <vt:lpstr>列表页</vt:lpstr>
      <vt:lpstr>详情页</vt:lpstr>
      <vt:lpstr>幻灯片 24</vt:lpstr>
      <vt:lpstr>幻灯片 25</vt:lpstr>
      <vt:lpstr>市场及用户</vt:lpstr>
      <vt:lpstr>市场概况</vt:lpstr>
      <vt:lpstr>幻灯片 28</vt:lpstr>
      <vt:lpstr>幻灯片 29</vt:lpstr>
      <vt:lpstr>感谢垂听，欢迎指正！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admin</cp:lastModifiedBy>
  <cp:revision>37</cp:revision>
  <cp:lastPrinted>2018-09-03T16:00:00Z</cp:lastPrinted>
  <dcterms:created xsi:type="dcterms:W3CDTF">2018-09-03T16:00:00Z</dcterms:created>
  <dcterms:modified xsi:type="dcterms:W3CDTF">2022-09-16T08:50:48Z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</Properties>
</file>