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9" r:id="rId4"/>
    <p:sldId id="258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16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A840-DEB2-49F0-9450-43B7F8C0BB7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868D-6AA8-4323-BA33-45FA2A12B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A840-DEB2-49F0-9450-43B7F8C0BB7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868D-6AA8-4323-BA33-45FA2A12B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A840-DEB2-49F0-9450-43B7F8C0BB7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868D-6AA8-4323-BA33-45FA2A12B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A840-DEB2-49F0-9450-43B7F8C0BB7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868D-6AA8-4323-BA33-45FA2A12B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A840-DEB2-49F0-9450-43B7F8C0BB7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868D-6AA8-4323-BA33-45FA2A12B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A840-DEB2-49F0-9450-43B7F8C0BB7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868D-6AA8-4323-BA33-45FA2A12B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A840-DEB2-49F0-9450-43B7F8C0BB7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868D-6AA8-4323-BA33-45FA2A12B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A840-DEB2-49F0-9450-43B7F8C0BB7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868D-6AA8-4323-BA33-45FA2A12B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A840-DEB2-49F0-9450-43B7F8C0BB7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868D-6AA8-4323-BA33-45FA2A12B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A840-DEB2-49F0-9450-43B7F8C0BB7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868D-6AA8-4323-BA33-45FA2A12B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A840-DEB2-49F0-9450-43B7F8C0BB7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868D-6AA8-4323-BA33-45FA2A12B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DA840-DEB2-49F0-9450-43B7F8C0BB7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8868D-6AA8-4323-BA33-45FA2A12B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Elle\Desktop\reference-books-banner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571750"/>
          </a:xfrm>
          <a:prstGeom prst="rect">
            <a:avLst/>
          </a:prstGeom>
          <a:noFill/>
        </p:spPr>
      </p:pic>
      <p:sp>
        <p:nvSpPr>
          <p:cNvPr id="7" name="标题 6"/>
          <p:cNvSpPr>
            <a:spLocks noGrp="1"/>
          </p:cNvSpPr>
          <p:nvPr>
            <p:ph type="ctrTitle"/>
          </p:nvPr>
        </p:nvSpPr>
        <p:spPr>
          <a:xfrm>
            <a:off x="685800" y="2458659"/>
            <a:ext cx="7772400" cy="1102519"/>
          </a:xfrm>
        </p:spPr>
        <p:txBody>
          <a:bodyPr/>
          <a:lstStyle/>
          <a:p>
            <a:r>
              <a:rPr lang="en-US" dirty="0" smtClean="0"/>
              <a:t>IGI </a:t>
            </a:r>
            <a:r>
              <a:rPr lang="zh-CN" altLang="en-US" dirty="0" smtClean="0"/>
              <a:t>数据库平台使用指南</a:t>
            </a:r>
            <a:endParaRPr lang="en-US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</p:nvPr>
        </p:nvSpPr>
        <p:spPr>
          <a:xfrm>
            <a:off x="1457348" y="3293283"/>
            <a:ext cx="6400800" cy="1314450"/>
          </a:xfrm>
        </p:spPr>
        <p:txBody>
          <a:bodyPr/>
          <a:lstStyle/>
          <a:p>
            <a:r>
              <a:rPr lang="zh-CN" altLang="en-US" dirty="0" smtClean="0"/>
              <a:t>长煦信息技术咨询（上海）有限公司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413" y="280988"/>
            <a:ext cx="8383587" cy="457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椭圆 2"/>
          <p:cNvSpPr/>
          <p:nvPr/>
        </p:nvSpPr>
        <p:spPr>
          <a:xfrm>
            <a:off x="142844" y="57148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72066" y="2786064"/>
            <a:ext cx="335758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文献格式：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PDF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HTML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两种格式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pPr marL="342900" indent="-342900"/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       点击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PDF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按钮，直接下载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PDF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页，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HTML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按钮则进入在线阅读状态</a:t>
            </a:r>
            <a:endParaRPr lang="en-US" sz="1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" y="122238"/>
            <a:ext cx="8443913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072066" y="2786064"/>
            <a:ext cx="3357586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文献格式：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HTML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PDF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两种格式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1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下载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PDF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格式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2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查看文献详情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3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文献来源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4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引文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信息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5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按页浏览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6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点击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TOP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随时回到文献顶端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857224" y="428610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椭圆 4"/>
          <p:cNvSpPr/>
          <p:nvPr/>
        </p:nvSpPr>
        <p:spPr>
          <a:xfrm>
            <a:off x="1857356" y="428610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椭圆 5"/>
          <p:cNvSpPr/>
          <p:nvPr/>
        </p:nvSpPr>
        <p:spPr>
          <a:xfrm>
            <a:off x="2928926" y="428610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" name="椭圆 6"/>
          <p:cNvSpPr/>
          <p:nvPr/>
        </p:nvSpPr>
        <p:spPr>
          <a:xfrm>
            <a:off x="3786182" y="428610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" name="椭圆 7"/>
          <p:cNvSpPr/>
          <p:nvPr/>
        </p:nvSpPr>
        <p:spPr>
          <a:xfrm>
            <a:off x="8643966" y="21429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9" name="椭圆 8"/>
          <p:cNvSpPr/>
          <p:nvPr/>
        </p:nvSpPr>
        <p:spPr>
          <a:xfrm>
            <a:off x="8572528" y="200024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Elle\Desktop\reference-books-banner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571750"/>
          </a:xfrm>
          <a:prstGeom prst="rect">
            <a:avLst/>
          </a:prstGeom>
          <a:noFill/>
        </p:spPr>
      </p:pic>
      <p:grpSp>
        <p:nvGrpSpPr>
          <p:cNvPr id="3" name="组合 2"/>
          <p:cNvGrpSpPr/>
          <p:nvPr/>
        </p:nvGrpSpPr>
        <p:grpSpPr>
          <a:xfrm>
            <a:off x="1857356" y="2097885"/>
            <a:ext cx="5451443" cy="902493"/>
            <a:chOff x="3663982" y="2983380"/>
            <a:chExt cx="5451443" cy="902493"/>
          </a:xfrm>
        </p:grpSpPr>
        <p:sp>
          <p:nvSpPr>
            <p:cNvPr id="4" name="文本框 5"/>
            <p:cNvSpPr txBox="1"/>
            <p:nvPr/>
          </p:nvSpPr>
          <p:spPr>
            <a:xfrm>
              <a:off x="3663982" y="2983380"/>
              <a:ext cx="4809530" cy="445621"/>
            </a:xfrm>
            <a:custGeom>
              <a:avLst/>
              <a:gdLst/>
              <a:ahLst/>
              <a:cxnLst/>
              <a:rect l="l" t="t" r="r" b="b"/>
              <a:pathLst>
                <a:path w="4809530" h="445621">
                  <a:moveTo>
                    <a:pt x="3914775" y="14883"/>
                  </a:moveTo>
                  <a:lnTo>
                    <a:pt x="4071342" y="14883"/>
                  </a:lnTo>
                  <a:lnTo>
                    <a:pt x="3705225" y="368499"/>
                  </a:lnTo>
                  <a:lnTo>
                    <a:pt x="3762005" y="445621"/>
                  </a:lnTo>
                  <a:lnTo>
                    <a:pt x="3483444" y="445621"/>
                  </a:lnTo>
                  <a:close/>
                  <a:moveTo>
                    <a:pt x="3365896" y="14883"/>
                  </a:moveTo>
                  <a:lnTo>
                    <a:pt x="3481388" y="14883"/>
                  </a:lnTo>
                  <a:lnTo>
                    <a:pt x="3481388" y="445621"/>
                  </a:lnTo>
                  <a:lnTo>
                    <a:pt x="3365896" y="445621"/>
                  </a:lnTo>
                  <a:close/>
                  <a:moveTo>
                    <a:pt x="3070026" y="14883"/>
                  </a:moveTo>
                  <a:lnTo>
                    <a:pt x="3180754" y="14883"/>
                  </a:lnTo>
                  <a:lnTo>
                    <a:pt x="3180754" y="445621"/>
                  </a:lnTo>
                  <a:lnTo>
                    <a:pt x="3070026" y="445621"/>
                  </a:lnTo>
                  <a:close/>
                  <a:moveTo>
                    <a:pt x="2493168" y="14883"/>
                  </a:moveTo>
                  <a:lnTo>
                    <a:pt x="2611636" y="14883"/>
                  </a:lnTo>
                  <a:lnTo>
                    <a:pt x="2899792" y="445621"/>
                  </a:lnTo>
                  <a:lnTo>
                    <a:pt x="2766860" y="445621"/>
                  </a:lnTo>
                  <a:lnTo>
                    <a:pt x="2603896" y="201811"/>
                  </a:lnTo>
                  <a:lnTo>
                    <a:pt x="2603896" y="445621"/>
                  </a:lnTo>
                  <a:lnTo>
                    <a:pt x="2493168" y="445621"/>
                  </a:lnTo>
                  <a:close/>
                  <a:moveTo>
                    <a:pt x="1924050" y="14883"/>
                  </a:moveTo>
                  <a:lnTo>
                    <a:pt x="2048470" y="14883"/>
                  </a:lnTo>
                  <a:lnTo>
                    <a:pt x="2224762" y="445621"/>
                  </a:lnTo>
                  <a:lnTo>
                    <a:pt x="2105067" y="445621"/>
                  </a:lnTo>
                  <a:lnTo>
                    <a:pt x="2045494" y="287536"/>
                  </a:lnTo>
                  <a:cubicBezTo>
                    <a:pt x="2017713" y="214114"/>
                    <a:pt x="1997075" y="153789"/>
                    <a:pt x="1983581" y="106561"/>
                  </a:cubicBezTo>
                  <a:cubicBezTo>
                    <a:pt x="1972468" y="162521"/>
                    <a:pt x="1956792" y="218083"/>
                    <a:pt x="1936551" y="273249"/>
                  </a:cubicBezTo>
                  <a:lnTo>
                    <a:pt x="1872012" y="445621"/>
                  </a:lnTo>
                  <a:lnTo>
                    <a:pt x="1758630" y="445621"/>
                  </a:lnTo>
                  <a:close/>
                  <a:moveTo>
                    <a:pt x="812006" y="14883"/>
                  </a:moveTo>
                  <a:lnTo>
                    <a:pt x="927497" y="14883"/>
                  </a:lnTo>
                  <a:lnTo>
                    <a:pt x="927497" y="373261"/>
                  </a:lnTo>
                  <a:lnTo>
                    <a:pt x="1381125" y="373261"/>
                  </a:lnTo>
                  <a:lnTo>
                    <a:pt x="1381125" y="14883"/>
                  </a:lnTo>
                  <a:lnTo>
                    <a:pt x="1496615" y="14883"/>
                  </a:lnTo>
                  <a:lnTo>
                    <a:pt x="1496615" y="445621"/>
                  </a:lnTo>
                  <a:lnTo>
                    <a:pt x="812006" y="445621"/>
                  </a:lnTo>
                  <a:close/>
                  <a:moveTo>
                    <a:pt x="0" y="14883"/>
                  </a:moveTo>
                  <a:lnTo>
                    <a:pt x="691753" y="14883"/>
                  </a:lnTo>
                  <a:lnTo>
                    <a:pt x="691753" y="117872"/>
                  </a:lnTo>
                  <a:lnTo>
                    <a:pt x="403027" y="117872"/>
                  </a:lnTo>
                  <a:lnTo>
                    <a:pt x="403027" y="445621"/>
                  </a:lnTo>
                  <a:lnTo>
                    <a:pt x="287536" y="445621"/>
                  </a:lnTo>
                  <a:lnTo>
                    <a:pt x="287536" y="117872"/>
                  </a:lnTo>
                  <a:lnTo>
                    <a:pt x="0" y="117872"/>
                  </a:lnTo>
                  <a:close/>
                  <a:moveTo>
                    <a:pt x="4481513" y="0"/>
                  </a:moveTo>
                  <a:cubicBezTo>
                    <a:pt x="4546203" y="0"/>
                    <a:pt x="4603254" y="10418"/>
                    <a:pt x="4652665" y="31254"/>
                  </a:cubicBezTo>
                  <a:cubicBezTo>
                    <a:pt x="4702076" y="52090"/>
                    <a:pt x="4740076" y="82749"/>
                    <a:pt x="4766667" y="123230"/>
                  </a:cubicBezTo>
                  <a:cubicBezTo>
                    <a:pt x="4793257" y="163711"/>
                    <a:pt x="4807544" y="209550"/>
                    <a:pt x="4809530" y="260747"/>
                  </a:cubicBezTo>
                  <a:lnTo>
                    <a:pt x="4698802" y="269081"/>
                  </a:lnTo>
                  <a:cubicBezTo>
                    <a:pt x="4692848" y="213916"/>
                    <a:pt x="4672707" y="172244"/>
                    <a:pt x="4638377" y="144066"/>
                  </a:cubicBezTo>
                  <a:cubicBezTo>
                    <a:pt x="4604047" y="115888"/>
                    <a:pt x="4553346" y="101799"/>
                    <a:pt x="4486275" y="101799"/>
                  </a:cubicBezTo>
                  <a:cubicBezTo>
                    <a:pt x="4416425" y="101799"/>
                    <a:pt x="4365525" y="114598"/>
                    <a:pt x="4333578" y="140196"/>
                  </a:cubicBezTo>
                  <a:cubicBezTo>
                    <a:pt x="4301629" y="165795"/>
                    <a:pt x="4285654" y="196652"/>
                    <a:pt x="4285654" y="232767"/>
                  </a:cubicBezTo>
                  <a:cubicBezTo>
                    <a:pt x="4285654" y="264120"/>
                    <a:pt x="4296965" y="289917"/>
                    <a:pt x="4319587" y="310158"/>
                  </a:cubicBezTo>
                  <a:cubicBezTo>
                    <a:pt x="4341812" y="330399"/>
                    <a:pt x="4399855" y="351135"/>
                    <a:pt x="4493716" y="372368"/>
                  </a:cubicBezTo>
                  <a:cubicBezTo>
                    <a:pt x="4587577" y="393601"/>
                    <a:pt x="4651971" y="412155"/>
                    <a:pt x="4686895" y="428030"/>
                  </a:cubicBezTo>
                  <a:lnTo>
                    <a:pt x="4716159" y="445621"/>
                  </a:lnTo>
                  <a:lnTo>
                    <a:pt x="4336288" y="445621"/>
                  </a:lnTo>
                  <a:lnTo>
                    <a:pt x="4298156" y="430411"/>
                  </a:lnTo>
                  <a:cubicBezTo>
                    <a:pt x="4256484" y="408583"/>
                    <a:pt x="4225429" y="381496"/>
                    <a:pt x="4204990" y="349151"/>
                  </a:cubicBezTo>
                  <a:cubicBezTo>
                    <a:pt x="4184550" y="316806"/>
                    <a:pt x="4174331" y="280591"/>
                    <a:pt x="4174331" y="240506"/>
                  </a:cubicBezTo>
                  <a:cubicBezTo>
                    <a:pt x="4174331" y="196453"/>
                    <a:pt x="4186833" y="155278"/>
                    <a:pt x="4211836" y="116979"/>
                  </a:cubicBezTo>
                  <a:cubicBezTo>
                    <a:pt x="4236839" y="78681"/>
                    <a:pt x="4273351" y="49610"/>
                    <a:pt x="4321373" y="29766"/>
                  </a:cubicBezTo>
                  <a:cubicBezTo>
                    <a:pt x="4369395" y="9922"/>
                    <a:pt x="4422775" y="0"/>
                    <a:pt x="448151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9600" dirty="0">
                <a:solidFill>
                  <a:schemeClr val="bg1"/>
                </a:solidFill>
              </a:endParaRPr>
            </a:p>
          </p:txBody>
        </p:sp>
        <p:sp>
          <p:nvSpPr>
            <p:cNvPr id="5" name="文本框 7"/>
            <p:cNvSpPr txBox="1"/>
            <p:nvPr/>
          </p:nvSpPr>
          <p:spPr>
            <a:xfrm>
              <a:off x="3951519" y="3429000"/>
              <a:ext cx="4548187" cy="456873"/>
            </a:xfrm>
            <a:custGeom>
              <a:avLst/>
              <a:gdLst/>
              <a:ahLst/>
              <a:cxnLst/>
              <a:rect l="l" t="t" r="r" b="b"/>
              <a:pathLst>
                <a:path w="4548187" h="456873">
                  <a:moveTo>
                    <a:pt x="4048752" y="0"/>
                  </a:moveTo>
                  <a:lnTo>
                    <a:pt x="4428623" y="0"/>
                  </a:lnTo>
                  <a:lnTo>
                    <a:pt x="4465588" y="22220"/>
                  </a:lnTo>
                  <a:cubicBezTo>
                    <a:pt x="4484340" y="37054"/>
                    <a:pt x="4499768" y="53449"/>
                    <a:pt x="4511873" y="71408"/>
                  </a:cubicBezTo>
                  <a:cubicBezTo>
                    <a:pt x="4536082" y="107325"/>
                    <a:pt x="4548187" y="148700"/>
                    <a:pt x="4548187" y="195531"/>
                  </a:cubicBezTo>
                  <a:cubicBezTo>
                    <a:pt x="4548187" y="241965"/>
                    <a:pt x="4534892" y="285721"/>
                    <a:pt x="4508301" y="326797"/>
                  </a:cubicBezTo>
                  <a:cubicBezTo>
                    <a:pt x="4481710" y="367874"/>
                    <a:pt x="4443511" y="399822"/>
                    <a:pt x="4393704" y="422643"/>
                  </a:cubicBezTo>
                  <a:cubicBezTo>
                    <a:pt x="4343896" y="445463"/>
                    <a:pt x="4287837" y="456873"/>
                    <a:pt x="4225528" y="456873"/>
                  </a:cubicBezTo>
                  <a:cubicBezTo>
                    <a:pt x="4146550" y="456873"/>
                    <a:pt x="4080371" y="445364"/>
                    <a:pt x="4026991" y="422345"/>
                  </a:cubicBezTo>
                  <a:cubicBezTo>
                    <a:pt x="3973611" y="399326"/>
                    <a:pt x="3931741" y="364699"/>
                    <a:pt x="3901380" y="318463"/>
                  </a:cubicBezTo>
                  <a:cubicBezTo>
                    <a:pt x="3871019" y="272227"/>
                    <a:pt x="3855045" y="219939"/>
                    <a:pt x="3853457" y="161598"/>
                  </a:cubicBezTo>
                  <a:lnTo>
                    <a:pt x="3962400" y="152073"/>
                  </a:lnTo>
                  <a:cubicBezTo>
                    <a:pt x="3967559" y="195729"/>
                    <a:pt x="3979565" y="231547"/>
                    <a:pt x="3998416" y="259527"/>
                  </a:cubicBezTo>
                  <a:cubicBezTo>
                    <a:pt x="4017268" y="287507"/>
                    <a:pt x="4046537" y="310128"/>
                    <a:pt x="4086225" y="327393"/>
                  </a:cubicBezTo>
                  <a:cubicBezTo>
                    <a:pt x="4125912" y="344657"/>
                    <a:pt x="4170560" y="353289"/>
                    <a:pt x="4220170" y="353289"/>
                  </a:cubicBezTo>
                  <a:cubicBezTo>
                    <a:pt x="4264223" y="353289"/>
                    <a:pt x="4303117" y="346740"/>
                    <a:pt x="4336851" y="333643"/>
                  </a:cubicBezTo>
                  <a:cubicBezTo>
                    <a:pt x="4370585" y="320546"/>
                    <a:pt x="4395688" y="302588"/>
                    <a:pt x="4412159" y="279768"/>
                  </a:cubicBezTo>
                  <a:cubicBezTo>
                    <a:pt x="4428628" y="256947"/>
                    <a:pt x="4436864" y="232043"/>
                    <a:pt x="4436864" y="205056"/>
                  </a:cubicBezTo>
                  <a:cubicBezTo>
                    <a:pt x="4436864" y="177671"/>
                    <a:pt x="4428926" y="153760"/>
                    <a:pt x="4413051" y="133321"/>
                  </a:cubicBezTo>
                  <a:cubicBezTo>
                    <a:pt x="4397176" y="112882"/>
                    <a:pt x="4370983" y="95717"/>
                    <a:pt x="4334470" y="81826"/>
                  </a:cubicBezTo>
                  <a:cubicBezTo>
                    <a:pt x="4311054" y="72698"/>
                    <a:pt x="4259262" y="58510"/>
                    <a:pt x="4179093" y="39261"/>
                  </a:cubicBezTo>
                  <a:cubicBezTo>
                    <a:pt x="4139009" y="29637"/>
                    <a:pt x="4104927" y="20286"/>
                    <a:pt x="4076848" y="11207"/>
                  </a:cubicBezTo>
                  <a:close/>
                  <a:moveTo>
                    <a:pt x="3078360" y="0"/>
                  </a:moveTo>
                  <a:lnTo>
                    <a:pt x="3193851" y="0"/>
                  </a:lnTo>
                  <a:lnTo>
                    <a:pt x="3193851" y="2054"/>
                  </a:lnTo>
                  <a:lnTo>
                    <a:pt x="3195908" y="0"/>
                  </a:lnTo>
                  <a:lnTo>
                    <a:pt x="3474469" y="0"/>
                  </a:lnTo>
                  <a:lnTo>
                    <a:pt x="3799879" y="441990"/>
                  </a:lnTo>
                  <a:lnTo>
                    <a:pt x="3647479" y="441990"/>
                  </a:lnTo>
                  <a:lnTo>
                    <a:pt x="3336726" y="268"/>
                  </a:lnTo>
                  <a:lnTo>
                    <a:pt x="3193851" y="139571"/>
                  </a:lnTo>
                  <a:lnTo>
                    <a:pt x="3193851" y="441990"/>
                  </a:lnTo>
                  <a:lnTo>
                    <a:pt x="3078360" y="441990"/>
                  </a:lnTo>
                  <a:close/>
                  <a:moveTo>
                    <a:pt x="2479324" y="0"/>
                  </a:moveTo>
                  <a:lnTo>
                    <a:pt x="2612256" y="0"/>
                  </a:lnTo>
                  <a:lnTo>
                    <a:pt x="2782490" y="254467"/>
                  </a:lnTo>
                  <a:lnTo>
                    <a:pt x="2782490" y="0"/>
                  </a:lnTo>
                  <a:lnTo>
                    <a:pt x="2893218" y="0"/>
                  </a:lnTo>
                  <a:lnTo>
                    <a:pt x="2893218" y="441990"/>
                  </a:lnTo>
                  <a:lnTo>
                    <a:pt x="2774751" y="441990"/>
                  </a:lnTo>
                  <a:close/>
                  <a:moveTo>
                    <a:pt x="2205632" y="0"/>
                  </a:moveTo>
                  <a:lnTo>
                    <a:pt x="2316360" y="0"/>
                  </a:lnTo>
                  <a:lnTo>
                    <a:pt x="2316360" y="441990"/>
                  </a:lnTo>
                  <a:lnTo>
                    <a:pt x="2205632" y="441990"/>
                  </a:lnTo>
                  <a:close/>
                  <a:moveTo>
                    <a:pt x="1471094" y="0"/>
                  </a:moveTo>
                  <a:lnTo>
                    <a:pt x="1584476" y="0"/>
                  </a:lnTo>
                  <a:lnTo>
                    <a:pt x="1553170" y="83612"/>
                  </a:lnTo>
                  <a:lnTo>
                    <a:pt x="1849040" y="83612"/>
                  </a:lnTo>
                  <a:lnTo>
                    <a:pt x="1817531" y="0"/>
                  </a:lnTo>
                  <a:lnTo>
                    <a:pt x="1937226" y="0"/>
                  </a:lnTo>
                  <a:lnTo>
                    <a:pt x="2118122" y="441990"/>
                  </a:lnTo>
                  <a:lnTo>
                    <a:pt x="1986557" y="441990"/>
                  </a:lnTo>
                  <a:lnTo>
                    <a:pt x="1884759" y="177671"/>
                  </a:lnTo>
                  <a:lnTo>
                    <a:pt x="1519833" y="177671"/>
                  </a:lnTo>
                  <a:lnTo>
                    <a:pt x="1423987" y="441990"/>
                  </a:lnTo>
                  <a:lnTo>
                    <a:pt x="1301353" y="441990"/>
                  </a:lnTo>
                  <a:close/>
                  <a:moveTo>
                    <a:pt x="524470" y="0"/>
                  </a:moveTo>
                  <a:lnTo>
                    <a:pt x="1209079" y="0"/>
                  </a:lnTo>
                  <a:lnTo>
                    <a:pt x="1209079" y="441990"/>
                  </a:lnTo>
                  <a:lnTo>
                    <a:pt x="1093589" y="441990"/>
                  </a:lnTo>
                  <a:lnTo>
                    <a:pt x="1093589" y="30629"/>
                  </a:lnTo>
                  <a:lnTo>
                    <a:pt x="639961" y="30629"/>
                  </a:lnTo>
                  <a:lnTo>
                    <a:pt x="639961" y="441990"/>
                  </a:lnTo>
                  <a:lnTo>
                    <a:pt x="524470" y="441990"/>
                  </a:lnTo>
                  <a:close/>
                  <a:moveTo>
                    <a:pt x="0" y="0"/>
                  </a:moveTo>
                  <a:lnTo>
                    <a:pt x="115491" y="0"/>
                  </a:lnTo>
                  <a:lnTo>
                    <a:pt x="115491" y="441990"/>
                  </a:lnTo>
                  <a:lnTo>
                    <a:pt x="0" y="44199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9600" dirty="0"/>
            </a:p>
          </p:txBody>
        </p:sp>
        <p:sp>
          <p:nvSpPr>
            <p:cNvPr id="6" name="矩形 5"/>
            <p:cNvSpPr/>
            <p:nvPr/>
          </p:nvSpPr>
          <p:spPr>
            <a:xfrm>
              <a:off x="8901113" y="2983380"/>
              <a:ext cx="214312" cy="44291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8901113" y="3426292"/>
              <a:ext cx="214312" cy="10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8901113" y="3745229"/>
              <a:ext cx="214312" cy="1406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9" name="TextBox 2"/>
          <p:cNvSpPr txBox="1"/>
          <p:nvPr/>
        </p:nvSpPr>
        <p:spPr>
          <a:xfrm>
            <a:off x="2643174" y="3112175"/>
            <a:ext cx="335758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关于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IGI Global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更多信息，欢迎咨询我们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021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-64454595-8047</a:t>
            </a:r>
          </a:p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infor@igroup.com.cn</a:t>
            </a:r>
            <a:endParaRPr lang="en-US" sz="1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93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椭圆 2"/>
          <p:cNvSpPr/>
          <p:nvPr/>
        </p:nvSpPr>
        <p:spPr>
          <a:xfrm>
            <a:off x="6929454" y="21429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椭圆 3"/>
          <p:cNvSpPr/>
          <p:nvPr/>
        </p:nvSpPr>
        <p:spPr>
          <a:xfrm>
            <a:off x="7358082" y="21429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椭圆 4"/>
          <p:cNvSpPr/>
          <p:nvPr/>
        </p:nvSpPr>
        <p:spPr>
          <a:xfrm>
            <a:off x="8001024" y="21429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" name="椭圆 5"/>
          <p:cNvSpPr/>
          <p:nvPr/>
        </p:nvSpPr>
        <p:spPr>
          <a:xfrm>
            <a:off x="928662" y="857238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椭圆 6"/>
          <p:cNvSpPr/>
          <p:nvPr/>
        </p:nvSpPr>
        <p:spPr>
          <a:xfrm>
            <a:off x="1928794" y="857238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8" name="椭圆 7"/>
          <p:cNvSpPr/>
          <p:nvPr/>
        </p:nvSpPr>
        <p:spPr>
          <a:xfrm>
            <a:off x="3000364" y="857238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9" name="椭圆 8"/>
          <p:cNvSpPr/>
          <p:nvPr/>
        </p:nvSpPr>
        <p:spPr>
          <a:xfrm>
            <a:off x="6357950" y="3500444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8596" y="3214692"/>
            <a:ext cx="2143140" cy="16004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1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登录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2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注册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3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选择语言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4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检索内容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5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研究工具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6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用户资源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7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检索框</a:t>
            </a:r>
            <a:endParaRPr lang="en-US" sz="1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143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椭圆 6"/>
          <p:cNvSpPr/>
          <p:nvPr/>
        </p:nvSpPr>
        <p:spPr>
          <a:xfrm>
            <a:off x="7715272" y="200024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8" name="椭圆 7"/>
          <p:cNvSpPr/>
          <p:nvPr/>
        </p:nvSpPr>
        <p:spPr>
          <a:xfrm>
            <a:off x="1071538" y="1714494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" name="椭圆 9"/>
          <p:cNvSpPr/>
          <p:nvPr/>
        </p:nvSpPr>
        <p:spPr>
          <a:xfrm>
            <a:off x="2857488" y="1714494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椭圆 10"/>
          <p:cNvSpPr/>
          <p:nvPr/>
        </p:nvSpPr>
        <p:spPr>
          <a:xfrm>
            <a:off x="1928794" y="1714494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" name="椭圆 11"/>
          <p:cNvSpPr/>
          <p:nvPr/>
        </p:nvSpPr>
        <p:spPr>
          <a:xfrm>
            <a:off x="357158" y="57148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28596" y="3071816"/>
            <a:ext cx="6209072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1 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Database Search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数据库检索，点击该链接，可随时跳转到检索页面。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该检索方式包含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种类型的检索：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2 Basic: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基本检索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3 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Advanced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：高级检索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4 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Expert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：专家检索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5 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Refine Results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：检索结果重置（通过多种条件限定，进一步精确检索）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6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近期检索结果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1714480" y="857238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"/>
            <a:ext cx="7643866" cy="47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28596" y="3039625"/>
            <a:ext cx="7345281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基本检索：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1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检索关键词（须切合主题，可使用主题相关同位词，上位词，下位词等）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2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检索按钮，点击检索按钮检索数据库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3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检索结果记录条数（此处显示符合检索条件的所有文章，或章节数量）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4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检索结果列表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5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检索结果显示排序设置（可按照相关性，题名（顺序或倒序），版权时间（顺序或倒序）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6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检索结果文献来源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7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在线阅读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PDF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原文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8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保存检索式，以便后查</a:t>
            </a:r>
            <a:endParaRPr 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28794" y="428610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椭圆 5"/>
          <p:cNvSpPr/>
          <p:nvPr/>
        </p:nvSpPr>
        <p:spPr>
          <a:xfrm>
            <a:off x="7643834" y="1214428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" name="椭圆 6"/>
          <p:cNvSpPr/>
          <p:nvPr/>
        </p:nvSpPr>
        <p:spPr>
          <a:xfrm>
            <a:off x="2000232" y="1142990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椭圆 7"/>
          <p:cNvSpPr/>
          <p:nvPr/>
        </p:nvSpPr>
        <p:spPr>
          <a:xfrm>
            <a:off x="642910" y="92867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9" name="椭圆 8"/>
          <p:cNvSpPr/>
          <p:nvPr/>
        </p:nvSpPr>
        <p:spPr>
          <a:xfrm>
            <a:off x="642910" y="235743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0" name="椭圆 9"/>
          <p:cNvSpPr/>
          <p:nvPr/>
        </p:nvSpPr>
        <p:spPr>
          <a:xfrm>
            <a:off x="4357686" y="1357304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椭圆 10"/>
          <p:cNvSpPr/>
          <p:nvPr/>
        </p:nvSpPr>
        <p:spPr>
          <a:xfrm>
            <a:off x="4786314" y="2214560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2" name="椭圆 11"/>
          <p:cNvSpPr/>
          <p:nvPr/>
        </p:nvSpPr>
        <p:spPr>
          <a:xfrm>
            <a:off x="8572528" y="500048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"/>
            <a:ext cx="6507029" cy="278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28596" y="3039625"/>
            <a:ext cx="7345281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高级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检索：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1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可检索字段（全文，题名，作者，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ISBN/ISSN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DOI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Copyright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（出版时间）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2 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Reset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，重置检索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3 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Search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按钮，执行检索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1071538" y="500048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椭圆 6"/>
          <p:cNvSpPr/>
          <p:nvPr/>
        </p:nvSpPr>
        <p:spPr>
          <a:xfrm>
            <a:off x="7858148" y="1785932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椭圆 7"/>
          <p:cNvSpPr/>
          <p:nvPr/>
        </p:nvSpPr>
        <p:spPr>
          <a:xfrm>
            <a:off x="5286380" y="1857370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2786064"/>
            <a:ext cx="807249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专家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检索：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1 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Search Terms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检索词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2 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Exclude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（勾选后，包含对应检索词的检索结果将被系统自动过滤不出现在检索结果中）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3 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Inflectional (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模糊检索，与检索引擎的系统辞典相关联，将自动检索该检索词的各种变形单词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;</a:t>
            </a: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4 Weight,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权重，系统以权重显示检索结果，按权重排序检索结果；</a:t>
            </a:r>
            <a:endParaRPr 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72"/>
            <a:ext cx="7799499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椭圆 5"/>
          <p:cNvSpPr/>
          <p:nvPr/>
        </p:nvSpPr>
        <p:spPr>
          <a:xfrm>
            <a:off x="2143108" y="92867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椭圆 6"/>
          <p:cNvSpPr/>
          <p:nvPr/>
        </p:nvSpPr>
        <p:spPr>
          <a:xfrm>
            <a:off x="4214810" y="92867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" name="椭圆 7"/>
          <p:cNvSpPr/>
          <p:nvPr/>
        </p:nvSpPr>
        <p:spPr>
          <a:xfrm>
            <a:off x="5357818" y="92867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椭圆 8"/>
          <p:cNvSpPr/>
          <p:nvPr/>
        </p:nvSpPr>
        <p:spPr>
          <a:xfrm>
            <a:off x="7572396" y="92867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6447" cy="42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143386"/>
            <a:ext cx="8215369" cy="815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椭圆 2"/>
          <p:cNvSpPr/>
          <p:nvPr/>
        </p:nvSpPr>
        <p:spPr>
          <a:xfrm>
            <a:off x="642910" y="1857370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椭圆 4"/>
          <p:cNvSpPr/>
          <p:nvPr/>
        </p:nvSpPr>
        <p:spPr>
          <a:xfrm>
            <a:off x="4786314" y="785800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椭圆 5"/>
          <p:cNvSpPr/>
          <p:nvPr/>
        </p:nvSpPr>
        <p:spPr>
          <a:xfrm>
            <a:off x="1785918" y="1428742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" name="椭圆 6"/>
          <p:cNvSpPr/>
          <p:nvPr/>
        </p:nvSpPr>
        <p:spPr>
          <a:xfrm>
            <a:off x="2428860" y="1428742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" name="椭圆 7"/>
          <p:cNvSpPr/>
          <p:nvPr/>
        </p:nvSpPr>
        <p:spPr>
          <a:xfrm>
            <a:off x="3286116" y="1428742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9" name="椭圆 8"/>
          <p:cNvSpPr/>
          <p:nvPr/>
        </p:nvSpPr>
        <p:spPr>
          <a:xfrm>
            <a:off x="6929454" y="3143254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0" name="椭圆 9"/>
          <p:cNvSpPr/>
          <p:nvPr/>
        </p:nvSpPr>
        <p:spPr>
          <a:xfrm>
            <a:off x="857224" y="4143386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4" name="椭圆 13"/>
          <p:cNvSpPr/>
          <p:nvPr/>
        </p:nvSpPr>
        <p:spPr>
          <a:xfrm>
            <a:off x="1571604" y="3643320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86414" y="1071553"/>
            <a:ext cx="3357586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 图书封面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2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图书著录信息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3 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Cite Book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引文信息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4 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Favorite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，收藏该图书（注册个人账户） 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5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全文下载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6 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Supplementary Material</a:t>
            </a:r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是否有补充资料，有的话显示√，可展开浏览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7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被索引收录情况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8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按章节阅读</a:t>
            </a:r>
            <a:endParaRPr lang="en-US" sz="14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00364" y="4143386"/>
            <a:ext cx="378621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7429520" y="0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72"/>
            <a:ext cx="9172555" cy="44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椭圆 2"/>
          <p:cNvSpPr/>
          <p:nvPr/>
        </p:nvSpPr>
        <p:spPr>
          <a:xfrm>
            <a:off x="8501090" y="357172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57884" y="1571600"/>
            <a:ext cx="328611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1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文章被引状态，链接到引用源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595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椭圆 2"/>
          <p:cNvSpPr/>
          <p:nvPr/>
        </p:nvSpPr>
        <p:spPr>
          <a:xfrm>
            <a:off x="8286776" y="642924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椭圆 3"/>
          <p:cNvSpPr/>
          <p:nvPr/>
        </p:nvSpPr>
        <p:spPr>
          <a:xfrm>
            <a:off x="3071802" y="2143122"/>
            <a:ext cx="285752" cy="28575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86380" y="3643320"/>
            <a:ext cx="3357586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 个人账户管理（个人信息，收藏图书，收藏检索历史）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sz="1400" dirty="0" smtClean="0">
                <a:latin typeface="微软雅黑" pitchFamily="34" charset="-122"/>
                <a:ea typeface="微软雅黑" pitchFamily="34" charset="-122"/>
              </a:rPr>
              <a:t>2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图书被收藏情况（灰色表示未收藏，橘色表示已被收藏）</a:t>
            </a:r>
            <a:endParaRPr lang="en-US" sz="1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515</Words>
  <Application>Microsoft Office PowerPoint</Application>
  <PresentationFormat>全屏显示(16:9)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IGI 数据库平台使用指南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Elle</dc:creator>
  <cp:lastModifiedBy>admin</cp:lastModifiedBy>
  <cp:revision>55</cp:revision>
  <dcterms:created xsi:type="dcterms:W3CDTF">2016-08-08T05:32:44Z</dcterms:created>
  <dcterms:modified xsi:type="dcterms:W3CDTF">2017-08-17T02:51:20Z</dcterms:modified>
</cp:coreProperties>
</file>